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1.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1.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4"/>
  </p:sldMasterIdLst>
  <p:notesMasterIdLst>
    <p:notesMasterId r:id="rId41"/>
  </p:notesMasterIdLst>
  <p:sldIdLst>
    <p:sldId id="256" r:id="rId5"/>
    <p:sldId id="316" r:id="rId6"/>
    <p:sldId id="332" r:id="rId7"/>
    <p:sldId id="340" r:id="rId8"/>
    <p:sldId id="336" r:id="rId9"/>
    <p:sldId id="333" r:id="rId10"/>
    <p:sldId id="345" r:id="rId11"/>
    <p:sldId id="317" r:id="rId12"/>
    <p:sldId id="318" r:id="rId13"/>
    <p:sldId id="337" r:id="rId14"/>
    <p:sldId id="319" r:id="rId15"/>
    <p:sldId id="338" r:id="rId16"/>
    <p:sldId id="325" r:id="rId17"/>
    <p:sldId id="322" r:id="rId18"/>
    <p:sldId id="323" r:id="rId19"/>
    <p:sldId id="329" r:id="rId20"/>
    <p:sldId id="335" r:id="rId21"/>
    <p:sldId id="326" r:id="rId22"/>
    <p:sldId id="320" r:id="rId23"/>
    <p:sldId id="324" r:id="rId24"/>
    <p:sldId id="346" r:id="rId25"/>
    <p:sldId id="327" r:id="rId26"/>
    <p:sldId id="321" r:id="rId27"/>
    <p:sldId id="344" r:id="rId28"/>
    <p:sldId id="334" r:id="rId29"/>
    <p:sldId id="328" r:id="rId30"/>
    <p:sldId id="330" r:id="rId31"/>
    <p:sldId id="331" r:id="rId32"/>
    <p:sldId id="339" r:id="rId33"/>
    <p:sldId id="341" r:id="rId34"/>
    <p:sldId id="342" r:id="rId35"/>
    <p:sldId id="347" r:id="rId36"/>
    <p:sldId id="348" r:id="rId37"/>
    <p:sldId id="349" r:id="rId38"/>
    <p:sldId id="350" r:id="rId39"/>
    <p:sldId id="351"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71" autoAdjust="0"/>
    <p:restoredTop sz="87756" autoAdjust="0"/>
  </p:normalViewPr>
  <p:slideViewPr>
    <p:cSldViewPr>
      <p:cViewPr varScale="1">
        <p:scale>
          <a:sx n="77" d="100"/>
          <a:sy n="77" d="100"/>
        </p:scale>
        <p:origin x="873" y="48"/>
      </p:cViewPr>
      <p:guideLst>
        <p:guide orient="horz" pos="2160"/>
        <p:guide pos="2880"/>
      </p:guideLst>
    </p:cSldViewPr>
  </p:slideViewPr>
  <p:outlineViewPr>
    <p:cViewPr>
      <p:scale>
        <a:sx n="33" d="100"/>
        <a:sy n="33" d="100"/>
      </p:scale>
      <p:origin x="0" y="-3240"/>
    </p:cViewPr>
  </p:outlineViewPr>
  <p:notesTextViewPr>
    <p:cViewPr>
      <p:scale>
        <a:sx n="125" d="100"/>
        <a:sy n="125"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2-18T16:22:53.281"/>
    </inkml:context>
    <inkml:brush xml:id="br0">
      <inkml:brushProperty name="width" value="0.15875" units="cm"/>
      <inkml:brushProperty name="height" value="0.15875" units="cm"/>
    </inkml:brush>
  </inkml:definitions>
  <inkml:trace contextRef="#ctx0" brushRef="#br0">0 3647 7888 0 0,'0'0'174'0'0,"0"0"29"0"0,0 0 13 0 0,7-4 60 0 0,-3 2-305 0 0,0 0 0 0 0,-1 0-1 0 0,1-1 1 0 0,0 1 0 0 0,-1-1 0 0 0,0 0-1 0 0,1 0 1 0 0,-1 0 0 0 0,2-3 29 0 0,-3 3-20 0 0,-1 1-1 0 0,1 0 1 0 0,0 0 0 0 0,0 0 0 0 0,0 1-1 0 0,0-1 1 0 0,1 0 0 0 0,-1 1 0 0 0,2-1 20 0 0,12-8 21 0 0,0 0 1 0 0,-1-2 0 0 0,0 0-1 0 0,0-1-21 0 0,10-15 323 0 0,0 0 29 0 0,-11 16-123 0 0,-1-1 0 0 0,0 0 0 0 0,3-5-229 0 0,17-14 0 0 0,-11 12 0 0 0,25-22-144 0 0,40-28 144 0 0,-72 59-16 0 0,-1 1 107 0 0,0 1 1 0 0,9-4-92 0 0,17-11 129 0 0,-11 6 28 0 0,2 1 0 0 0,23-9-157 0 0,-19 10 91 0 0,-1-1 0 0 0,0-3-91 0 0,-10 7 0 0 0,0 1 0 0 0,0 1 0 0 0,12-2 0 0 0,-7 1 0 0 0,-21 9 5 0 0,10-5-20 0 0,1 1-1 0 0,1 1 1 0 0,0 0-1 0 0,-1 1 1 0 0,12 0 15 0 0,-7 1 27 0 0,24-5-27 0 0,-30 4 54 0 0,1 2 0 0 0,-1 0 0 0 0,19 0-54 0 0,7-1 161 0 0,-34 2-84 0 0,0 1-1 0 0,0 1 1 0 0,0-1 0 0 0,8 2-77 0 0,4 1 115 0 0,19 2 86 0 0,-30-1-171 0 0,-1-2 0 0 0,0 1-1 0 0,9-1-29 0 0,11 2 55 0 0,-6-1-25 0 0,0 2 0 0 0,-1 1 0 0 0,1 1-1 0 0,-1 1 1 0 0,14 7-30 0 0,-12-5 73 0 0,0 0-1 0 0,0-2 1 0 0,0-1-1 0 0,1-1 1 0 0,19 1-73 0 0,19 0 512 0 0,31-3-512 0 0,-92-3 9 0 0,11 0 61 0 0,0 0 1 0 0,0 1-1 0 0,1 1 1 0 0,1 1-71 0 0,-6-2 100 0 0,1 0 0 0 0,-1-1 1 0 0,0 1-1 0 0,10-3-100 0 0,24 2 407 0 0,-3 2-93 0 0,-21-2-209 0 0,-1 1-1 0 0,1 2 1 0 0,-1 0 0 0 0,0 0 0 0 0,3 3-105 0 0,24 7 76 0 0,-20-6 8 0 0,-1 1 1 0 0,0 1 0 0 0,17 10-85 0 0,-13-6 166 0 0,0-1 1 0 0,16 4-167 0 0,-9-4 133 0 0,53 18 751 0 0,78 15-884 0 0,-29-2 1161 0 0,-64-15-570 0 0,-6-9-265 0 0,-49-13-319 0 0,2 0 0 0 0,-1-1 0 0 0,0-1 0 0 0,1-1 0 0 0,20 1-7 0 0,-8-3-1 0 0,0 2-1 0 0,14 4 2 0 0,-12-2 102 0 0,0-1-1 0 0,16-1-101 0 0,3-1 394 0 0,24 6-394 0 0,-22-2 138 0 0,26-2-138 0 0,-60-4 27 0 0,34-1 22 0 0,0 4-1 0 0,28 4-48 0 0,107 17 64 0 0,-182-23-62 0 0,232 41 580 0 0,-90-17-183 0 0,-68-12-288 0 0,-31-7-76 0 0,-34-5-22 0 0,1 2 0 0 0,-1 0 0 0 0,3 2-13 0 0,13 3-47 0 0,22 1 47 0 0,25 6-41 0 0,-59-10 51 0 0,-1-2 0 0 0,4 0-10 0 0,35 6 59 0 0,30 7 21 0 0,-41-8 73 0 0,31 10-153 0 0,46 11 148 0 0,13 0-136 0 0,116 32-12 0 0,-222-54 0 0 0,-14-4 0 0 0,-1 1 0 0 0,1 1 0 0 0,11 5 0 0 0,-3 1 0 0 0,19 8 0 0 0,1-3 0 0 0,2-1 0 0 0,-17-5 286 0 0,27 12-286 0 0,-28-9 169 0 0,0-2 0 0 0,2-2-169 0 0,30 8 202 0 0,-24-5 65 0 0,2-2 0 0 0,12 0-267 0 0,26 5 1 0 0,-36-6-18 0 0,58 16-193 0 0,-37-9 204 0 0,-15-6 50 0 0,-24-5 2 0 0,0 0 0 0 0,4 3-46 0 0,-3 0-36 0 0,0-2-1 0 0,13 1 37 0 0,26 5-11 0 0,-13 0 148 0 0,20-1-137 0 0,15 4-5 0 0,-22-4-45 0 0,14-1 50 0 0,46 7-144 0 0,-97-13 389 0 0,27 0-245 0 0,25 4-63 0 0,-52-5-103 0 0,22 0 166 0 0,-22-1-6 0 0,22 3 6 0 0,78 9 0 0 0,-10 0 176 0 0,-16-3-84 0 0,13 7-92 0 0,-20-8-146 0 0,4 1 127 0 0,-46-7 84 0 0,8 5-65 0 0,2-3 64 0 0,-43-5-19 0 0,0 1 1 0 0,11 3-46 0 0,13 1 39 0 0,0-1 0 0 0,0-3 0 0 0,18-1-39 0 0,9 0 19 0 0,-21 0 26 0 0,22-3-45 0 0,-6-3 128 0 0,39-9-128 0 0,59-10 64 0 0,-40 11 11 0 0,-99 8 0 0 0,0-1 1 0 0,0-1-1 0 0,-1-1 0 0 0,20-10-75 0 0,10 3 0 0 0,35-17 64 0 0,-76 27-38 0 0,0 1 0 0 0,0 0 0 0 0,11 0-26 0 0,-12 1 15 0 0,0 0-1 0 0,0 0 1 0 0,0-1-1 0 0,11-5-14 0 0,39-16 0 0 0,-43 19 0 0 0,0-2 0 0 0,0 0 0 0 0,0-1 0 0 0,-1-2 0 0 0,0 2 0 0 0,1 0 0 0 0,0 1 0 0 0,14-4 0 0 0,-20 8 29 0 0,0-1-1 0 0,10-6-28 0 0,29-9 7 0 0,2-4-7 0 0,36-18 0 0 0,-4-3 0 0 0,-70 37 0 0 0,-2 1 0 0 0,0 0 0 0 0,1 0 0 0 0,6 0 0 0 0,-14 4-14 0 0,0 0-1 0 0,0-1 1 0 0,-1 1-1 0 0,1-1 0 0 0,2-3 15 0 0,15-8-15 0 0,-21 13 20 0 0,0 0 0 0 0,0 0 0 0 0,0 0 0 0 0,0-1 0 0 0,-1 1 0 0 0,1-1 0 0 0,-1 0-5 0 0,18-15 29 0 0,13-5-29 0 0,-29 21 0 0 0,-1 0 0 0 0,0 0 0 0 0,0-1 0 0 0,0 1 0 0 0,0-1 0 0 0,0 0 0 0 0,0 0 0 0 0,0-1 0 0 0,11-11 0 0 0,8-6 0 0 0,-12 11 0 0 0,1 0 0 0 0,0 1 0 0 0,9-6 0 0 0,-15 10 0 0 0,0 1 0 0 0,0-1 0 0 0,0 0 0 0 0,-1 0 0 0 0,0-1 0 0 0,0 1 0 0 0,0-1 0 0 0,2-4 0 0 0,11-16 0 0 0,4-1 64 0 0,-1-1 0 0 0,15-30-64 0 0,-4 10 0 0 0,-6 3-3 0 0,-14 27 37 0 0,-1-1-1 0 0,2-6-33 0 0,-8 17 0 0 0,1 0 0 0 0,0 1 0 0 0,0-1 0 0 0,0 1 0 0 0,1 0 0 0 0,5-4 0 0 0,18-25 0 0 0,-8-2 0 0 0,-16 33 0 0 0,-4 3 0 0 0,1 0 0 0 0,-1 0 0 0 0,1 0 0 0 0,-1-1 0 0 0,0 1 0 0 0,0 0 0 0 0,1 0 0 0 0,-1-2 0 0 0,3-4 0 0 0,-3-2 0 0 0,1 4 0 0 0,3-6 0 0 0,3 1 0 0 0,-5 9 0 0 0,-1 1 0 0 0,7-16 0 0 0,0-2 0 0 0,-1 0 0 0 0,-1 0 0 0 0,-1-1 0 0 0,-1 0 0 0 0,0-7 0 0 0,-3 12 0 0 0,-1 13 0 0 0,-1-1 0 0 0,0 0 0 0 0,1 1 0 0 0,-1-1 0 0 0,1 0 0 0 0,0 1 0 0 0,0-1 0 0 0,0 1 0 0 0,0-1 0 0 0,11-23 4 0 0,-10 21-34 0 0,0-1-1 0 0,0 1 0 0 0,1 0 1 0 0,0 0-1 0 0,1-1 31 0 0,6-14-11 0 0,-6 9 0 0 0,0 1-1 0 0,0-2 1 0 0,-1 1-1 0 0,0-6 12 0 0,5-16-2 0 0,-6 29 42 0 0,-1 0 0 0 0,0 0 0 0 0,1 0 0 0 0,0 0 0 0 0,0 0 0 0 0,0 1 0 0 0,1-3-40 0 0,9-26-34 0 0,-5 20-51 0 0,-4 8 58 0 0,-1-1-1 0 0,1 1 1 0 0,0 0 0 0 0,0 1-1 0 0,3-4 28 0 0,0 1 0 0 0,0 0 0 0 0,-1-1 0 0 0,1 0 0 0 0,-2 0 0 0 0,3-4 0 0 0,11-16 0 0 0,-13 19 0 0 0,0 0 0 0 0,-1-1 0 0 0,0 1 0 0 0,0-1 0 0 0,-1 0 0 0 0,-1 0 0 0 0,1 0 0 0 0,0-9 0 0 0,2-3 0 0 0,-1-1 14 0 0,-3 15 13 0 0,1 0 1 0 0,0 0 0 0 0,0-1-1 0 0,0 1 1 0 0,1 0-1 0 0,-1 1 1 0 0,3-4-28 0 0,-1 3 99 0 0,-1 0 1 0 0,1 0-1 0 0,-2 0 0 0 0,1-1 1 0 0,-1 1-1 0 0,1-6-99 0 0,7-21 197 0 0,0-12-197 0 0,-6 32 0 0 0,0-1 0 0 0,-1 0 0 0 0,-1 0 0 0 0,0 0 0 0 0,-1 0 0 0 0,-1 0 0 0 0,0 0 0 0 0,-1 0 0 0 0,-2-7 0 0 0,1-6 0 0 0,-3-11 0 0 0,1 24 42 0 0,1-1 1 0 0,1 0-1 0 0,1 0 0 0 0,0-1 0 0 0,1-10-42 0 0,0 26 3 0 0,2-5 31 0 0,8-8-18 0 0,-8 11-16 0 0,-2 2 0 0 0,-1-1 0 0 0,6-21 0 0 0,-3 19 0 0 0,-2 3 0 0 0,1 0 0 0 0,-1-1 0 0 0,0 1 0 0 0,1-1 0 0 0,-1 1 0 0 0,0 0 0 0 0,0-1 0 0 0,0 1 0 0 0,-1 0 0 0 0,1-1 0 0 0,0 1 0 0 0,0 0 0 0 0,-1-1 0 0 0,1 1 0 0 0,-1 0 0 0 0,0-2 0 0 0,-4-29 64 0 0,4-11 0 0 0,7-14-152 0 0,-2 26 88 0 0,-2 23 0 0 0,-1 0 0 0 0,0-1 0 0 0,0 1 0 0 0,0 0 0 0 0,-1-1 0 0 0,3-14 0 0 0,3-6 0 0 0,5-33 0 0 0,-3 7-192 0 0,-5 43 230 0 0,-1-1 0 0 0,0 0 0 0 0,-1 1 0 0 0,0-5-38 0 0,0 4 0 0 0,0 10 0 0 0,-1-1 0 0 0,1 1 0 0 0,1 0 0 0 0,-1 0 0 0 0,0-1 0 0 0,1 1 0 0 0,1-2 0 0 0,-3 4 0 0 0,1 0 0 0 0,-1 1 0 0 0,1-1 0 0 0,-1 0 0 0 0,1 0 0 0 0,-1 0 0 0 0,0 0 0 0 0,0 0 0 0 0,1 0 0 0 0,-1 0 0 0 0,0 0 0 0 0,0 0 0 0 0,0 0 0 0 0,0 0 0 0 0,0 0 0 0 0,0 0 0 0 0,6-27 0 0 0,-1 0 0 0 0,-5 21 0 0 0,0 4 0 0 0,0 1 0 0 0,0-1 0 0 0,1 0 0 0 0,-1 1 0 0 0,1-1 0 0 0,-1 0 0 0 0,1 1 0 0 0,0-1 0 0 0,0 0 0 0 0,9-39 0 0 0,-9 5-12 0 0,-1-31-208 0 0,0 65 220 0 0,0 0 0 0 0,0 0 1 0 0,-1-1-1 0 0,1 1 0 0 0,-1 0 0 0 0,0 0 0 0 0,0 0 0 0 0,0 0 0 0 0,0 0 0 0 0,-1-2 0 0 0,-1-1 11 0 0,0-4 56 0 0,1 6-49 0 0,1-1 0 0 0,0 0 0 0 0,0 0-1 0 0,0 0 1 0 0,0-4-18 0 0,1 7-18 0 0,-1 0 0 0 0,1 0 0 0 0,0 0-1 0 0,0-1 1 0 0,-1 1 0 0 0,1 0 0 0 0,-1 0-1 0 0,0 0 1 0 0,1 0 0 0 0,-1 0 0 0 0,0 0 0 0 0,0 0-1 0 0,-1 1 1 0 0,1-1 18 0 0,0 1 7 0 0,1 0-1 0 0,-1 0 0 0 0,0 0 1 0 0,1 0-1 0 0,-1-1 1 0 0,1 1-1 0 0,-1 0 0 0 0,1 0 1 0 0,0 0-1 0 0,-1 0 0 0 0,1-1 1 0 0,0 1-1 0 0,0 0-6 0 0,0-1 11 0 0,-1 1 0 0 0,1 0 0 0 0,0 0 0 0 0,0 0 0 0 0,-1 0 0 0 0,1 0 0 0 0,-1 0 0 0 0,1 0 0 0 0,-1 0 0 0 0,1 0 0 0 0,-1 0 1 0 0,0 0-1 0 0,1 0 0 0 0,-1 0 0 0 0,0 0-11 0 0,-6-11-102 0 0,-6-20-59 0 0,11 25 218 0 0,2 7-58 0 0,-1-1 1 0 0,0 0 0 0 0,1 0 0 0 0,-1 1 0 0 0,1-1 0 0 0,-1 0-1 0 0,1 0 1 0 0,-1 0 0 0 0,1 0 0 0 0,-1 0 0 0 0,1 0-1 0 0,0 0 1 0 0,0 0 0 0 0,-1 0 0 0 0,1 0 0 0 0,0 0 0 0 0,0 0-1 0 0,0 0 1 0 0,0 0 0 0 0,-1-6-16 0 0,-1 0 1 0 0,0 0-1 0 0,-1 0 0 0 0,-1-4 16 0 0,-1-1 63 0 0,3 9-62 0 0,0 0-8 0 0,1-12 57 0 0,1-16 30 0 0,-2 26-159 0 0,-1 2 85 0 0,2-9-9 0 0,0-30 3 0 0,-2 39 0 0 0,2 0 0 0 0,0-24 0 0 0,7-16 0 0 0,-6 5-80 0 0,-1 28 91 0 0,0 9-8 0 0,1 0-1 0 0,0-1 1 0 0,-1 1 0 0 0,1 0 0 0 0,0-1-1 0 0,-1 1 1 0 0,1 0 0 0 0,0-1 0 0 0,0 1-1 0 0,0 0 1 0 0,0-1 0 0 0,1 1 0 0 0,-1-1 0 0 0,0 1-1 0 0,1 0 1 0 0,-1-1-3 0 0,2-7 9 0 0,-2 5-15 0 0,-5-17-41 0 0,4 14 47 0 0,1 6-3 0 0,0-1 0 0 0,0 1 1 0 0,0-1-1 0 0,1 0 0 0 0,-1 1 0 0 0,1-1 0 0 0,-1 1 0 0 0,1-1 1 0 0,-1 1-1 0 0,1-1 0 0 0,0 1 0 0 0,0-1 3 0 0,0 0-4 0 0,0 1-1 0 0,-1 0 1 0 0,1-1 0 0 0,0 1-1 0 0,-1-1 1 0 0,0 1-1 0 0,1-1 1 0 0,-1 0 0 0 0,0 1-1 0 0,1-1 1 0 0,-1 1-1 0 0,0-2 5 0 0,-2-1 62 0 0,8-26 8 0 0,-5 27-70 0 0,0-5-14 0 0,-1 6 3 0 0,1 0-1 0 0,-1 0 1 0 0,1-1 0 0 0,-1 1-1 0 0,1 0 1 0 0,0 0 0 0 0,0 0 0 0 0,0 0-1 0 0,0 0 1 0 0,0 0 0 0 0,2-1 11 0 0,-2 1-6 0 0,3-13 62 0 0,-4 15-54 0 0,0-1 1 0 0,0 1-1 0 0,0-1 0 0 0,0 1 0 0 0,0 0 0 0 0,1-1 0 0 0,-1 1 0 0 0,0-1 0 0 0,0 1 1 0 0,0 0-1 0 0,0-1 0 0 0,1 1 0 0 0,-1-1 0 0 0,0 1 0 0 0,0 0 0 0 0,1-1 0 0 0,-1 1 1 0 0,0 0-1 0 0,1 0 0 0 0,-1-1 0 0 0,0 1 0 0 0,1 0 0 0 0,-1 0 0 0 0,0-1 0 0 0,1 1-2 0 0,0-1 1 0 0,0 0 0 0 0,0 1-1 0 0,0-1 1 0 0,1 0 0 0 0,-1 0-1 0 0,0-1 1 0 0,-1 1 0 0 0,1 0-1 0 0,0 0 1 0 0,0 0-1 0 0,0-1 1 0 0,-1 1 0 0 0,1 0-1 0 0,-1-1 1 0 0,1 1 0 0 0,-1 0-1 0 0,1-1 0 0 0,-1-2 0 0 0,15-20 0 0 0,-9 15-32 0 0,-1 0 0 0 0,0-1-1 0 0,0 0 1 0 0,0-2 32 0 0,-3 5 89 0 0,7-10-105 0 0,-8 15-64 0 0,-1 0-14 0 0,0-47 316 0 0,-1 43-222 0 0,1 4 0 0 0,-1 0 0 0 0,1 0 0 0 0,0 1 0 0 0,0-1 0 0 0,0 0 0 0 0,0 0 0 0 0,0 0 0 0 0,0 0 0 0 0,0 0 0 0 0,1 0 0 0 0,-1 1 0 0 0,1-1 0 0 0,0-1 0 0 0,1 0 0 0 0,-1-27 0 0 0,-1-13-954 0 0,0 42 948 0 0,0 0 1 0 0,0 1-1 0 0,-1-1 1 0 0,1 1-1 0 0,0-1 1 0 0,0 1-1 0 0,0-1 1 0 0,0 0-1 0 0,0 1 1 0 0,0-1-1 0 0,0 1 1 0 0,0-1 0 0 0,0 1-1 0 0,1-1 1 0 0,-1 0-1 0 0,0 1 1 0 0,0-1-1 0 0,0 1 1 0 0,1-1-1 0 0,-1 1 1 0 0,0-1-1 0 0,1 1 1 0 0,-1-1 5 0 0,9-12-64 0 0,-8 8 43 0 0,-1 5-82 0 0,1-2 63 0 0,-1 1 0 0 0,1-1 0 0 0,-1 1 0 0 0,1-1 0 0 0,-1 0 0 0 0,0 1-1 0 0,1-1 1 0 0,-1 0 0 0 0,0 1 0 0 0,0-1 0 0 0,0 0 40 0 0,-3-18-1736 0 0,2 3 709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8C2101-AC81-4C63-83A5-5DF14D34055F}" type="datetimeFigureOut">
              <a:rPr lang="en-US" smtClean="0"/>
              <a:pPr/>
              <a:t>6/10/2024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557899-AC53-4E73-A150-54873E64AFB0}" type="slidenum">
              <a:rPr lang="en-US" smtClean="0"/>
              <a:pPr/>
              <a:t>‹#›</a:t>
            </a:fld>
            <a:endParaRPr lang="en-US"/>
          </a:p>
        </p:txBody>
      </p:sp>
    </p:spTree>
    <p:extLst>
      <p:ext uri="{BB962C8B-B14F-4D97-AF65-F5344CB8AC3E}">
        <p14:creationId xmlns:p14="http://schemas.microsoft.com/office/powerpoint/2010/main" val="2647414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Several “legacy” system pictures were pulled from http://www.tractorhouse.com/.</a:t>
            </a:r>
          </a:p>
          <a:p>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1</a:t>
            </a:fld>
            <a:endParaRPr lang="en-US"/>
          </a:p>
        </p:txBody>
      </p:sp>
    </p:spTree>
    <p:extLst>
      <p:ext uri="{BB962C8B-B14F-4D97-AF65-F5344CB8AC3E}">
        <p14:creationId xmlns:p14="http://schemas.microsoft.com/office/powerpoint/2010/main" val="2061868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of what the JD SW developers were beginning to use in the 1980’s.</a:t>
            </a:r>
          </a:p>
        </p:txBody>
      </p:sp>
      <p:sp>
        <p:nvSpPr>
          <p:cNvPr id="4" name="Slide Number Placeholder 3"/>
          <p:cNvSpPr>
            <a:spLocks noGrp="1"/>
          </p:cNvSpPr>
          <p:nvPr>
            <p:ph type="sldNum" sz="quarter" idx="5"/>
          </p:nvPr>
        </p:nvSpPr>
        <p:spPr/>
        <p:txBody>
          <a:bodyPr/>
          <a:lstStyle/>
          <a:p>
            <a:fld id="{33557899-AC53-4E73-A150-54873E64AFB0}" type="slidenum">
              <a:rPr lang="en-US" smtClean="0"/>
              <a:pPr/>
              <a:t>10</a:t>
            </a:fld>
            <a:endParaRPr lang="en-US"/>
          </a:p>
        </p:txBody>
      </p:sp>
    </p:spTree>
    <p:extLst>
      <p:ext uri="{BB962C8B-B14F-4D97-AF65-F5344CB8AC3E}">
        <p14:creationId xmlns:p14="http://schemas.microsoft.com/office/powerpoint/2010/main" val="2196516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Standard Monitor Unit (on the left) and the Digital Tachometer (on the right) were the true electronic based products put in production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a:t>
            </a:r>
            <a:r>
              <a:rPr lang="en-US" u="sng" baseline="0" dirty="0"/>
              <a:t>Standard Monitor Unit</a:t>
            </a:r>
            <a:r>
              <a:rPr lang="en-US" baseline="0" dirty="0"/>
              <a:t>” (SMU) on the left was a “custom electronic device” with analog IC and formed-in-place resistors and capacitors placed on a ceramic substrate (think PC Board only ceramic instead). </a:t>
            </a:r>
            <a:r>
              <a:rPr lang="en-US" u="sng" baseline="0" dirty="0"/>
              <a:t>No Computer, No software</a:t>
            </a:r>
            <a:r>
              <a:rPr lang="en-US" baseline="0" dirty="0"/>
              <a:t>. “Trimming” the zero and span for the gauges and alerts was done by sand-blasting the resistors that were formed on the ceramic substrate.</a:t>
            </a:r>
            <a:endParaRPr lang="en-US" dirty="0"/>
          </a:p>
          <a:p>
            <a:endParaRPr lang="en-US" dirty="0"/>
          </a:p>
          <a:p>
            <a:r>
              <a:rPr lang="en-US" dirty="0"/>
              <a:t>The </a:t>
            </a:r>
            <a:r>
              <a:rPr lang="en-US" u="sng" dirty="0"/>
              <a:t>Digital Tachometer</a:t>
            </a:r>
            <a:r>
              <a:rPr lang="en-US" u="none" dirty="0"/>
              <a:t> on the right </a:t>
            </a:r>
            <a:r>
              <a:rPr lang="en-US" dirty="0"/>
              <a:t>had an Intel 8048 single chip microcontroller. Programming was in</a:t>
            </a:r>
            <a:r>
              <a:rPr lang="en-US" baseline="0" dirty="0"/>
              <a:t> assembly, but that was pretty easy because it only had room for </a:t>
            </a:r>
            <a:r>
              <a:rPr lang="en-US" u="sng" baseline="0" dirty="0"/>
              <a:t>1 K of program ROM</a:t>
            </a:r>
            <a:r>
              <a:rPr lang="en-US" u="none" baseline="0" dirty="0"/>
              <a:t>(read only memory)</a:t>
            </a:r>
            <a:r>
              <a:rPr lang="en-US" baseline="0" dirty="0"/>
              <a:t>, and 32-Bytes of RAM(random access memory). The 3-buttons let you display the PTO speed, Engine speed, and Wheel speed. The ROM was too small for a 4</a:t>
            </a:r>
            <a:r>
              <a:rPr lang="en-US" baseline="30000" dirty="0"/>
              <a:t>th</a:t>
            </a:r>
            <a:r>
              <a:rPr lang="en-US" baseline="0" dirty="0"/>
              <a:t> function (where the logo is). This micro also “pulsed” an electro-mechanical hour meter.</a:t>
            </a:r>
          </a:p>
          <a:p>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11</a:t>
            </a:fld>
            <a:endParaRPr lang="en-US"/>
          </a:p>
        </p:txBody>
      </p:sp>
    </p:spTree>
    <p:extLst>
      <p:ext uri="{BB962C8B-B14F-4D97-AF65-F5344CB8AC3E}">
        <p14:creationId xmlns:p14="http://schemas.microsoft.com/office/powerpoint/2010/main" val="292650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“Workstation” for developing SW. In today’s dollars, I think this setup cost nearly $30,000.</a:t>
            </a:r>
          </a:p>
        </p:txBody>
      </p:sp>
      <p:sp>
        <p:nvSpPr>
          <p:cNvPr id="4" name="Slide Number Placeholder 3"/>
          <p:cNvSpPr>
            <a:spLocks noGrp="1"/>
          </p:cNvSpPr>
          <p:nvPr>
            <p:ph type="sldNum" sz="quarter" idx="5"/>
          </p:nvPr>
        </p:nvSpPr>
        <p:spPr/>
        <p:txBody>
          <a:bodyPr/>
          <a:lstStyle/>
          <a:p>
            <a:fld id="{33557899-AC53-4E73-A150-54873E64AFB0}" type="slidenum">
              <a:rPr lang="en-US" smtClean="0"/>
              <a:pPr/>
              <a:t>12</a:t>
            </a:fld>
            <a:endParaRPr lang="en-US"/>
          </a:p>
        </p:txBody>
      </p:sp>
    </p:spTree>
    <p:extLst>
      <p:ext uri="{BB962C8B-B14F-4D97-AF65-F5344CB8AC3E}">
        <p14:creationId xmlns:p14="http://schemas.microsoft.com/office/powerpoint/2010/main" val="217838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t>The first version I had more than superficial involvement with –</a:t>
            </a:r>
            <a:r>
              <a:rPr lang="en-US" baseline="0" dirty="0"/>
              <a:t> The Standard Monitor Unit (SMU) on the left is unchanged from the prior generation.</a:t>
            </a:r>
          </a:p>
          <a:p>
            <a:endParaRPr lang="en-US" dirty="0"/>
          </a:p>
          <a:p>
            <a:r>
              <a:rPr lang="en-US" dirty="0"/>
              <a:t>The</a:t>
            </a:r>
            <a:r>
              <a:rPr lang="en-US" baseline="0" dirty="0"/>
              <a:t> Digital Tachometer was the big change. While “true” to its predecessor, this one saw the introduction of an </a:t>
            </a:r>
            <a:r>
              <a:rPr lang="en-US" u="sng" baseline="0" dirty="0"/>
              <a:t>always-on</a:t>
            </a:r>
            <a:r>
              <a:rPr lang="en-US" baseline="0" dirty="0"/>
              <a:t> CMOS processor, and the software updated hosted the time-of-day clock function. It was also granted more memory (from 1K to 2K ROM and from 64 bytes RAM to 128 bytes) to host the extra functions. I designed the circuit, and then wrote the code while our suppliers (Motorola and Magnavox) did the PCB and manufacturing. [Back then, we require two suppliers for every design]</a:t>
            </a:r>
          </a:p>
          <a:p>
            <a:endParaRPr lang="en-US" baseline="0" dirty="0"/>
          </a:p>
          <a:p>
            <a:r>
              <a:rPr lang="en-US" baseline="0" dirty="0"/>
              <a:t>When installed, the tach was “programmed” – with a Dual Inline Package (DIP) switch. One switch to pick “mph” or “km/h”, and the other 7 were set based on the tire size for more accurate ground speed.</a:t>
            </a:r>
          </a:p>
          <a:p>
            <a:endParaRPr lang="en-US" baseline="0" dirty="0"/>
          </a:p>
          <a:p>
            <a:r>
              <a:rPr lang="en-US" baseline="0" dirty="0"/>
              <a:t>It also supported some very primitive diagnostics communications with the Engine Control Unit (ECU) and with an electronic Hitch Control Unit (HCU) and an electronic Transmission Control Unit (renamed to P for Powertrain because 7-segment displays could show PCU). So, the Digital Tachometer could show Diagnostic Trouble codes. I think the ECU had something like 14 possible codes. The Hitch and Transmission programs were not advanced to production.</a:t>
            </a:r>
          </a:p>
          <a:p>
            <a:endParaRPr lang="en-US" baseline="0" dirty="0"/>
          </a:p>
          <a:p>
            <a:r>
              <a:rPr lang="en-US" baseline="0" dirty="0"/>
              <a:t>Oh, and the communication link from the ECU to the Digital Tach was 20 baud. As in 20.0 bits per second. Or compared to CAN, this is 0.020 Kbits per second. In Ethernet reference it would be 0.000020 </a:t>
            </a:r>
            <a:r>
              <a:rPr lang="en-US" baseline="0" dirty="0" err="1"/>
              <a:t>Mbits</a:t>
            </a:r>
            <a:r>
              <a:rPr lang="en-US" baseline="0" dirty="0"/>
              <a:t> per second. Really slow…</a:t>
            </a:r>
          </a:p>
          <a:p>
            <a:endParaRPr lang="en-US" baseline="0" dirty="0"/>
          </a:p>
          <a:p>
            <a:r>
              <a:rPr lang="en-US" baseline="0" dirty="0"/>
              <a:t>And keeping accurate time of day is quite a challenge. Aside from “power” management, crystal accuracy is paramount. Unlike a watch worn on your wrist, which experiences a generally very limited temperature range, the -40 to +85°C range is hard to compensate for. We did not include a crystal “oven” for temp stabilization – too much power draw.</a:t>
            </a:r>
          </a:p>
          <a:p>
            <a:endParaRPr lang="en-US" dirty="0"/>
          </a:p>
          <a:p>
            <a:r>
              <a:rPr lang="en-US" dirty="0"/>
              <a:t>In the 80’s electronic engine controllers first appeared – but I don’t recall just when. We had experimental ECUs, Transmissions, and Hitch electronic controllers, and first experimented with a diagnostics link to a version of this digital tachometer to show DTCs.</a:t>
            </a:r>
          </a:p>
        </p:txBody>
      </p:sp>
      <p:sp>
        <p:nvSpPr>
          <p:cNvPr id="4" name="Slide Number Placeholder 3"/>
          <p:cNvSpPr>
            <a:spLocks noGrp="1"/>
          </p:cNvSpPr>
          <p:nvPr>
            <p:ph type="sldNum" sz="quarter" idx="10"/>
          </p:nvPr>
        </p:nvSpPr>
        <p:spPr/>
        <p:txBody>
          <a:bodyPr/>
          <a:lstStyle/>
          <a:p>
            <a:fld id="{33557899-AC53-4E73-A150-54873E64AFB0}" type="slidenum">
              <a:rPr lang="en-US" smtClean="0"/>
              <a:pPr/>
              <a:t>13</a:t>
            </a:fld>
            <a:endParaRPr lang="en-US"/>
          </a:p>
        </p:txBody>
      </p:sp>
    </p:spTree>
    <p:extLst>
      <p:ext uri="{BB962C8B-B14F-4D97-AF65-F5344CB8AC3E}">
        <p14:creationId xmlns:p14="http://schemas.microsoft.com/office/powerpoint/2010/main" val="285123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did not work on this exact one, but I could not find a picture of a “Perf-Trak</a:t>
            </a:r>
            <a:r>
              <a:rPr lang="en-US" baseline="0" dirty="0"/>
              <a:t>” or the “Shift-Trak” performance m</a:t>
            </a:r>
            <a:r>
              <a:rPr lang="en-US" dirty="0"/>
              <a:t>onitor that I did program. We used the same housing, same button layout but</a:t>
            </a:r>
            <a:r>
              <a:rPr lang="en-US" baseline="0" dirty="0"/>
              <a:t> </a:t>
            </a:r>
            <a:r>
              <a:rPr lang="en-US" dirty="0"/>
              <a:t>with a different LCD and front panel </a:t>
            </a:r>
            <a:r>
              <a:rPr lang="en-US" baseline="0" dirty="0"/>
              <a:t>labels. The mounting bracket was also bit different; it was curved, to fit the top of the dashboard (as seen on the previous screen showing the Digital Tachometer).</a:t>
            </a:r>
          </a:p>
          <a:p>
            <a:endParaRPr lang="en-US" baseline="0" dirty="0"/>
          </a:p>
          <a:p>
            <a:r>
              <a:rPr lang="en-US" dirty="0"/>
              <a:t>I</a:t>
            </a:r>
            <a:r>
              <a:rPr lang="en-US" baseline="0" dirty="0"/>
              <a:t> inherited the base code – for a simple performance monitor and added the functionality for a “Shift Advisor” – to try to get customers to use the optimal gear and engine speed for a given load.</a:t>
            </a:r>
          </a:p>
          <a:p>
            <a:endParaRPr lang="en-US" baseline="0" dirty="0"/>
          </a:p>
          <a:p>
            <a:r>
              <a:rPr lang="en-US" baseline="0" dirty="0"/>
              <a:t>Code was still purely in assembly, but what was kind of unique – this product maintained all the internal data in BCD (Binary Coded Decimal) format, not binary. So, all the math was BCD math – executed in the same style as “long-hand” multiplication and division.</a:t>
            </a:r>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14</a:t>
            </a:fld>
            <a:endParaRPr lang="en-US"/>
          </a:p>
        </p:txBody>
      </p:sp>
    </p:spTree>
    <p:extLst>
      <p:ext uri="{BB962C8B-B14F-4D97-AF65-F5344CB8AC3E}">
        <p14:creationId xmlns:p14="http://schemas.microsoft.com/office/powerpoint/2010/main" val="378248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Now we’re advancing into the modern</a:t>
            </a:r>
            <a:r>
              <a:rPr lang="en-US" baseline="0" dirty="0"/>
              <a:t> age! Advanced Performance Monitor on the left and Advanced Tachometer and System Monitor on the right.</a:t>
            </a:r>
          </a:p>
          <a:p>
            <a:endParaRPr lang="en-US" baseline="0" dirty="0"/>
          </a:p>
          <a:p>
            <a:r>
              <a:rPr lang="en-US" dirty="0"/>
              <a:t>Departing from the Intel microcontrollers, the two modules shown here had Motorola</a:t>
            </a:r>
            <a:r>
              <a:rPr lang="en-US" baseline="0" dirty="0"/>
              <a:t> 68HC11 microcontrollers in them. The early version had an 8 Kbyte MASK ROM. From the “final” software to the first chip there was a 26-week lead time, and a $25,000 Mask ROM charge. So, you wanted it to be right. A later version of this expanded to a 12K ROM.</a:t>
            </a:r>
          </a:p>
          <a:p>
            <a:endParaRPr lang="en-US" baseline="0" dirty="0"/>
          </a:p>
          <a:p>
            <a:r>
              <a:rPr lang="en-US" baseline="0" dirty="0"/>
              <a:t>This pair of modules had the first “Network” that John Deere put in production – CCD (Chrysler Collision Detection, later renamed to SBI – Serial Bus Interface. You can find the chip spec as CPD68HC68S1). The network </a:t>
            </a:r>
            <a:r>
              <a:rPr lang="en-US" u="none" baseline="0" dirty="0"/>
              <a:t>connected </a:t>
            </a:r>
            <a:r>
              <a:rPr lang="en-US" u="sng" baseline="0" dirty="0"/>
              <a:t>only</a:t>
            </a:r>
            <a:r>
              <a:rPr lang="en-US" u="none" baseline="0" dirty="0"/>
              <a:t> these two modules and was our “pilot” evaluation before expanding to include other electronic controllers. If disaster had struck, we could have replaced the network with a TX/RX pair of wires.</a:t>
            </a:r>
          </a:p>
          <a:p>
            <a:endParaRPr lang="en-US" u="none" baseline="0" dirty="0"/>
          </a:p>
          <a:p>
            <a:r>
              <a:rPr lang="en-US" baseline="0" dirty="0"/>
              <a:t>The Performance monitor on the left and the Tachometer on the right shared the same hardware design and PCB, with only component changes for the two front panels, and of course – Software. Various signals were then shared across the network – engine speed, ground speed, radar speed, PTO speed, and so on.</a:t>
            </a:r>
          </a:p>
          <a:p>
            <a:endParaRPr lang="en-US" baseline="0" dirty="0"/>
          </a:p>
          <a:p>
            <a:r>
              <a:rPr lang="en-US" baseline="0" dirty="0"/>
              <a:t>I and another engineer designed the circuit. And then I wrote the code – Motorola 68HC11 assembly language.</a:t>
            </a:r>
          </a:p>
          <a:p>
            <a:endParaRPr lang="en-US" baseline="0" dirty="0"/>
          </a:p>
          <a:p>
            <a:r>
              <a:rPr lang="en-US" u="none" baseline="0" dirty="0"/>
              <a:t>To develop the network software, I needed “network analyzer” software. But this chip was too new, no such thing existed. So, I self-learned C Programming (directly from the K&amp;R book) and with a Microsoft C compiler, and created a program called </a:t>
            </a:r>
            <a:r>
              <a:rPr lang="en-US" u="none" baseline="0" dirty="0" err="1"/>
              <a:t>CCDWin</a:t>
            </a:r>
            <a:r>
              <a:rPr lang="en-US" u="none" baseline="0" dirty="0"/>
              <a:t> (CCD Window). In 1988, Microsoft Windows wasn’t ready for prime-time, so this was a pure DOS program, but with pull-down menus, dialog boxes, and other interesting behaviors. Sadly, </a:t>
            </a:r>
            <a:r>
              <a:rPr lang="en-US" u="none" baseline="0" dirty="0" err="1"/>
              <a:t>CCDWin</a:t>
            </a:r>
            <a:r>
              <a:rPr lang="en-US" u="none" baseline="0" dirty="0"/>
              <a:t> does not run under Windows 7 or newer, so it is hard to demonstrate what life was like back then … </a:t>
            </a:r>
            <a:endParaRPr lang="en-US" baseline="0" dirty="0"/>
          </a:p>
          <a:p>
            <a:endParaRPr lang="en-US" baseline="0" dirty="0"/>
          </a:p>
          <a:p>
            <a:r>
              <a:rPr lang="en-US" baseline="0" dirty="0"/>
              <a:t>Because of the network, the embedded device had a special manufacturer test interface, so the PC could send commands to read or write inputs and outputs for testing. I also added code to turn on/off individual segments on the LCD to ensure it was functioning properly.</a:t>
            </a:r>
          </a:p>
          <a:p>
            <a:endParaRPr lang="en-US" baseline="0" dirty="0"/>
          </a:p>
          <a:p>
            <a:r>
              <a:rPr lang="en-US" baseline="0" dirty="0"/>
              <a:t>When we received the very first production version of this tachometer, with MASK ROM chips, it was a pretty big deal. Back then, a MASK ROM cost $25K and had nearly a 26-week lead time. It had to be right! Several managers were huddled around, looking over my shoulder at the tachometer. As I turned on power, they didn’t notice as I also reached for the desktop computer, activated the test code, and sent a pattern to the display that said “hi </a:t>
            </a:r>
            <a:r>
              <a:rPr lang="en-US" baseline="0" dirty="0" err="1"/>
              <a:t>dAvE</a:t>
            </a:r>
            <a:r>
              <a:rPr lang="en-US" baseline="0" dirty="0"/>
              <a:t>” on the 7-segment display. Amid the shock, horror, and outrage that every tach would do this on power-on, I thought I was about to lose my job. One manager was rather vein-bulging red-faced and wouldn’t let me even get a word in edgewise – to tell them that this was test code in the PC, not in the product. Eventually things settled down – but too late – I was scarred … Ah, but I didn’t lose my job…</a:t>
            </a:r>
          </a:p>
          <a:p>
            <a:endParaRPr lang="en-US" baseline="0"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15</a:t>
            </a:fld>
            <a:endParaRPr lang="en-US"/>
          </a:p>
        </p:txBody>
      </p:sp>
    </p:spTree>
    <p:extLst>
      <p:ext uri="{BB962C8B-B14F-4D97-AF65-F5344CB8AC3E}">
        <p14:creationId xmlns:p14="http://schemas.microsoft.com/office/powerpoint/2010/main" val="3881658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a:t>
            </a:r>
            <a:r>
              <a:rPr lang="en-US" baseline="0" dirty="0"/>
              <a:t> searching for good pictures of </a:t>
            </a:r>
            <a:r>
              <a:rPr lang="en-US" baseline="0" dirty="0" err="1"/>
              <a:t>IntelliTrak</a:t>
            </a:r>
            <a:r>
              <a:rPr lang="en-US" baseline="0" dirty="0"/>
              <a:t>, I c</a:t>
            </a:r>
            <a:r>
              <a:rPr lang="en-US" dirty="0"/>
              <a:t>ame across this advertisement. </a:t>
            </a:r>
          </a:p>
          <a:p>
            <a:endParaRPr lang="en-US" dirty="0"/>
          </a:p>
          <a:p>
            <a:r>
              <a:rPr lang="en-US" dirty="0"/>
              <a:t>In light</a:t>
            </a:r>
            <a:r>
              <a:rPr lang="en-US" baseline="0" dirty="0"/>
              <a:t> of our GPS based guidance products, this was entertaining for its time.</a:t>
            </a:r>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16</a:t>
            </a:fld>
            <a:endParaRPr lang="en-US"/>
          </a:p>
        </p:txBody>
      </p:sp>
    </p:spTree>
    <p:extLst>
      <p:ext uri="{BB962C8B-B14F-4D97-AF65-F5344CB8AC3E}">
        <p14:creationId xmlns:p14="http://schemas.microsoft.com/office/powerpoint/2010/main" val="1299682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prior generations, simple Dual</a:t>
            </a:r>
            <a:r>
              <a:rPr lang="en-US" baseline="0" dirty="0"/>
              <a:t> Inline Package (DIP) switches were used to calibrate for tire size and ground speed units of measure. These devices would have required many more sets of switches for various options. EEROM on the 68HC11 micro was used instead. Through a [then] elaborate mechanism of the headlight switch, hazard switch, and the turn signals, all of this could be configured from the cabin. But for the factory we created a better way. I led the development of a PC-hosted application that factory programmed the settings into the ECUs via the network interface.</a:t>
            </a:r>
          </a:p>
          <a:p>
            <a:endParaRPr lang="en-US" baseline="0" dirty="0"/>
          </a:p>
          <a:p>
            <a:r>
              <a:rPr lang="en-US" baseline="0" dirty="0"/>
              <a:t>Again, still in “DOS” (not Windows), but with an intuitive menu system (for its day), the factory worker needed only the arrow keys, &lt;enter&gt; and &lt;escape&gt; to pick from lists, and number pad for the vehicle serial number. The program walked the operator through the settings list for tire size, units of measure, fuel tank size, turn-signal behavior, 2 or 4WD settings, and several other parameters.</a:t>
            </a:r>
          </a:p>
          <a:p>
            <a:endParaRPr lang="en-US" baseline="0" dirty="0"/>
          </a:p>
          <a:p>
            <a:r>
              <a:rPr lang="en-US" baseline="0" dirty="0"/>
              <a:t>And the factory PC was only as clean as this example – on the first day. By day two, I brought my own keyboard from the office when it needed a little engineering help.</a:t>
            </a:r>
          </a:p>
          <a:p>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17</a:t>
            </a:fld>
            <a:endParaRPr lang="en-US"/>
          </a:p>
        </p:txBody>
      </p:sp>
    </p:spTree>
    <p:extLst>
      <p:ext uri="{BB962C8B-B14F-4D97-AF65-F5344CB8AC3E}">
        <p14:creationId xmlns:p14="http://schemas.microsoft.com/office/powerpoint/2010/main" val="18024429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Having</a:t>
            </a:r>
            <a:r>
              <a:rPr lang="en-US" baseline="0" dirty="0"/>
              <a:t> taught myself C programming on the PC, to create the network analysis tool, </a:t>
            </a:r>
            <a:r>
              <a:rPr lang="en-US" baseline="0" dirty="0" err="1"/>
              <a:t>CCDWin</a:t>
            </a:r>
            <a:r>
              <a:rPr lang="en-US" baseline="0" dirty="0"/>
              <a:t>, I wanted to apply this newfound knowledge to a product. The digital tachometer shown here contains the first 100% C program John Deere put in production and it was 100% from me.</a:t>
            </a:r>
          </a:p>
          <a:p>
            <a:endParaRPr lang="en-US" baseline="0" dirty="0"/>
          </a:p>
          <a:p>
            <a:r>
              <a:rPr lang="en-US" dirty="0"/>
              <a:t>The initial version of the microcontroller was a</a:t>
            </a:r>
            <a:r>
              <a:rPr lang="en-US" baseline="0" dirty="0"/>
              <a:t> CMOS version of an Intel 8751 derivative with </a:t>
            </a:r>
            <a:r>
              <a:rPr lang="en-US" dirty="0"/>
              <a:t>8 </a:t>
            </a:r>
            <a:r>
              <a:rPr lang="en-US" dirty="0" err="1"/>
              <a:t>KByte</a:t>
            </a:r>
            <a:r>
              <a:rPr lang="en-US" dirty="0"/>
              <a:t> of OTP – One</a:t>
            </a:r>
            <a:r>
              <a:rPr lang="en-US" baseline="0" dirty="0"/>
              <a:t> Time Programmable memory but proved to not be enough. C compilers were less efficient than assembly, and there was a lot of functionality beyond the prior generation product, along with a different micro architecture. We needed to upgrade to the 12K version.</a:t>
            </a:r>
          </a:p>
          <a:p>
            <a:endParaRPr lang="en-US" baseline="0"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18</a:t>
            </a:fld>
            <a:endParaRPr lang="en-US"/>
          </a:p>
        </p:txBody>
      </p:sp>
    </p:spTree>
    <p:extLst>
      <p:ext uri="{BB962C8B-B14F-4D97-AF65-F5344CB8AC3E}">
        <p14:creationId xmlns:p14="http://schemas.microsoft.com/office/powerpoint/2010/main" val="1666603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an alternate to the digital tachometer,</a:t>
            </a:r>
            <a:r>
              <a:rPr lang="en-US" baseline="0" dirty="0"/>
              <a:t> there was an analog version in the same form-factor. This was as close to a “good” picture as I could photo-merge together.</a:t>
            </a:r>
          </a:p>
          <a:p>
            <a:endParaRPr lang="en-US" baseline="0" dirty="0"/>
          </a:p>
          <a:p>
            <a:r>
              <a:rPr lang="en-US" baseline="0" dirty="0"/>
              <a:t>Derived from the digital tachometer software, this too was 100% C code, and shared about 70 % of the code from the digital tach. Another SW engineer started with the digital tach code base, but I soon took over and finished the product.</a:t>
            </a:r>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19</a:t>
            </a:fld>
            <a:endParaRPr lang="en-US"/>
          </a:p>
        </p:txBody>
      </p:sp>
    </p:spTree>
    <p:extLst>
      <p:ext uri="{BB962C8B-B14F-4D97-AF65-F5344CB8AC3E}">
        <p14:creationId xmlns:p14="http://schemas.microsoft.com/office/powerpoint/2010/main" val="4069207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 wasn’t a picture of me stacking hay, but it is one of the things I did back then …</a:t>
            </a:r>
          </a:p>
        </p:txBody>
      </p:sp>
      <p:sp>
        <p:nvSpPr>
          <p:cNvPr id="4" name="Slide Number Placeholder 3"/>
          <p:cNvSpPr>
            <a:spLocks noGrp="1"/>
          </p:cNvSpPr>
          <p:nvPr>
            <p:ph type="sldNum" sz="quarter" idx="10"/>
          </p:nvPr>
        </p:nvSpPr>
        <p:spPr/>
        <p:txBody>
          <a:bodyPr/>
          <a:lstStyle/>
          <a:p>
            <a:fld id="{33557899-AC53-4E73-A150-54873E64AFB0}" type="slidenum">
              <a:rPr lang="en-US" smtClean="0"/>
              <a:pPr/>
              <a:t>2</a:t>
            </a:fld>
            <a:endParaRPr lang="en-US"/>
          </a:p>
        </p:txBody>
      </p:sp>
    </p:spTree>
    <p:extLst>
      <p:ext uri="{BB962C8B-B14F-4D97-AF65-F5344CB8AC3E}">
        <p14:creationId xmlns:p14="http://schemas.microsoft.com/office/powerpoint/2010/main" val="3776064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t>The Performance Monitor shown here was a companion to the Analog/Digital Tachometer. This was the 3</a:t>
            </a:r>
            <a:r>
              <a:rPr lang="en-US" baseline="30000" dirty="0"/>
              <a:t>rd</a:t>
            </a:r>
            <a:r>
              <a:rPr lang="en-US" dirty="0"/>
              <a:t> 100% C code in production device. I think this may have had</a:t>
            </a:r>
            <a:r>
              <a:rPr lang="en-US" baseline="0" dirty="0"/>
              <a:t> 16K of program space and we were using One-Time-Programmable (OTP) parts as I recall.</a:t>
            </a:r>
            <a:endParaRPr lang="en-US" dirty="0"/>
          </a:p>
          <a:p>
            <a:endParaRPr lang="en-US" dirty="0"/>
          </a:p>
          <a:p>
            <a:r>
              <a:rPr lang="en-US" dirty="0"/>
              <a:t>The development time for the software for all three of these devices (Digital</a:t>
            </a:r>
            <a:r>
              <a:rPr lang="en-US" baseline="0" dirty="0"/>
              <a:t> Tachometer, Analog Tachometer, and Performance Monitor) took less time than a single software development cycle of this complexity using assembly language, and the defect rate was much lower – although we didn’t have much in the way of defect tracking back then…</a:t>
            </a:r>
          </a:p>
          <a:p>
            <a:endParaRPr lang="en-US" baseline="0" dirty="0"/>
          </a:p>
          <a:p>
            <a:r>
              <a:rPr lang="en-US" baseline="0" dirty="0"/>
              <a:t>This was a unique project for me in that I was very heavily involved in the electrical design and PCB layout, the LCD design and layout (including the displays on-glass circuit layout), the touch panel layout (and its circuitry), and the software. Having designed the touch panel, I paid more attention to the backlighting than any other device of that era, and for many years after. I took care in how the backlight cast shadows onto the panel and legend to ensure it was easy to recognize the button functions.</a:t>
            </a:r>
          </a:p>
          <a:p>
            <a:endParaRPr lang="en-US" baseline="0" dirty="0"/>
          </a:p>
          <a:p>
            <a:r>
              <a:rPr lang="en-US" baseline="0" dirty="0"/>
              <a:t>With the great accomplishment of completing three projects in about the time of one (yes, about 3 x faster than similar projects), I still came away with some scars… The C-compiler of the day was not as efficient as carefully crafted assembly. That pushed the code size over 8K for the tachometers, and into the 12K version of the micro. That 12K part cost $3 more per unit. The electronics engineering manager in charge at the time let me know that $3, multiplied by the estimated annual production, totaled </a:t>
            </a:r>
            <a:r>
              <a:rPr lang="en-US" u="sng" baseline="0" dirty="0"/>
              <a:t>far</a:t>
            </a:r>
            <a:r>
              <a:rPr lang="en-US" baseline="0" dirty="0"/>
              <a:t> </a:t>
            </a:r>
            <a:r>
              <a:rPr lang="en-US" u="sng" baseline="0" dirty="0" err="1"/>
              <a:t>far</a:t>
            </a:r>
            <a:r>
              <a:rPr lang="en-US" baseline="0" dirty="0"/>
              <a:t> more than my annual salary. The reduced non-recoverable engineering (NRE), and single engineer, was not part of the equation for “success”, only piece-part cost counted. I had a few more scars from this, even though I somehow felt justified.</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20</a:t>
            </a:fld>
            <a:endParaRPr lang="en-US"/>
          </a:p>
        </p:txBody>
      </p:sp>
    </p:spTree>
    <p:extLst>
      <p:ext uri="{BB962C8B-B14F-4D97-AF65-F5344CB8AC3E}">
        <p14:creationId xmlns:p14="http://schemas.microsoft.com/office/powerpoint/2010/main" val="14085037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There’s a bit of a story here, best told, not read. But the short form is – 25 years later, I got a call from some Tractor bone-yard in Pennsylvania. They left me a confusing message I could not understand, so ignored it. A week later they tried again. While scrapping one tractor to make another run, he came across this tachometer that didn’t work. He turned it over and saw the label on the back, “Sample for Engineering Evaluation Only”. And over to the right was my name and phone number. He was asking if he should send it back to me. I thanked him for calling, suggested it had served its useful purpose and if he could take a few pictures of it I’d appreciate that. Here inside was a UV erasable 8751FB, with tape over the window. I can’t help but to wonder – is that thumbprint mine?</a:t>
            </a:r>
          </a:p>
          <a:p>
            <a:endParaRPr lang="en-US" dirty="0"/>
          </a:p>
        </p:txBody>
      </p:sp>
      <p:sp>
        <p:nvSpPr>
          <p:cNvPr id="4" name="Slide Number Placeholder 3"/>
          <p:cNvSpPr>
            <a:spLocks noGrp="1"/>
          </p:cNvSpPr>
          <p:nvPr>
            <p:ph type="sldNum" sz="quarter" idx="5"/>
          </p:nvPr>
        </p:nvSpPr>
        <p:spPr/>
        <p:txBody>
          <a:bodyPr/>
          <a:lstStyle/>
          <a:p>
            <a:fld id="{33557899-AC53-4E73-A150-54873E64AFB0}" type="slidenum">
              <a:rPr lang="en-US" smtClean="0"/>
              <a:pPr/>
              <a:t>21</a:t>
            </a:fld>
            <a:endParaRPr lang="en-US"/>
          </a:p>
        </p:txBody>
      </p:sp>
    </p:spTree>
    <p:extLst>
      <p:ext uri="{BB962C8B-B14F-4D97-AF65-F5344CB8AC3E}">
        <p14:creationId xmlns:p14="http://schemas.microsoft.com/office/powerpoint/2010/main" val="39721347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Basic body-functions</a:t>
            </a:r>
            <a:r>
              <a:rPr lang="en-US" baseline="0" dirty="0"/>
              <a:t> – PTO control, lighting control, speed, temperature, filter sensor monitoring and reporting.</a:t>
            </a:r>
          </a:p>
          <a:p>
            <a:endParaRPr lang="en-US" baseline="0" dirty="0"/>
          </a:p>
          <a:p>
            <a:r>
              <a:rPr lang="en-US" baseline="0" dirty="0"/>
              <a:t>This was derived from the 68HC11 in-dash Digital Tachometer from 1988, sharing much of the same code. The code was still assembly, but modularized quite a bit to support many the new functions. This version had a primitive “Task Scheduler”, where more typical of the day (and every other JD product) was a for ( ; ; ) loop.</a:t>
            </a:r>
          </a:p>
          <a:p>
            <a:endParaRPr lang="en-US" baseline="0" dirty="0"/>
          </a:p>
          <a:p>
            <a:r>
              <a:rPr lang="en-US" baseline="0" dirty="0"/>
              <a:t>In ~1994, some additional functionality was brought into this module from the trio – Digital Tach, Analog Tach, and Performance monitor devices (which were pure-C). Unique to this was that some C functions were imported into, and called from, the predominately assembly language program and scheduler.</a:t>
            </a:r>
          </a:p>
          <a:p>
            <a:endParaRPr lang="en-US" baseline="0" dirty="0"/>
          </a:p>
          <a:p>
            <a:r>
              <a:rPr lang="en-US" baseline="0" dirty="0"/>
              <a:t>This device was also the first fully field-reprogrammable ECU (over the CCD network) that JD put in production. It had an external EEROM for the program memory. The most “flexible” alternatives to this at the time were UVPROM chips in a socket with a tie-strap to hold it firmly in place. Full reprogramming was used a few times in the Tractor manufacturing line when some enhancements were put in place, but never “in the field” by anyone other than engineers.</a:t>
            </a:r>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22</a:t>
            </a:fld>
            <a:endParaRPr lang="en-US"/>
          </a:p>
        </p:txBody>
      </p:sp>
    </p:spTree>
    <p:extLst>
      <p:ext uri="{BB962C8B-B14F-4D97-AF65-F5344CB8AC3E}">
        <p14:creationId xmlns:p14="http://schemas.microsoft.com/office/powerpoint/2010/main" val="3664431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support of an urgent staffing need, David Smart</a:t>
            </a:r>
            <a:r>
              <a:rPr lang="en-US" baseline="0" dirty="0"/>
              <a:t> and </a:t>
            </a:r>
            <a:r>
              <a:rPr lang="en-US" dirty="0"/>
              <a:t>Jim Phelan were loaned</a:t>
            </a:r>
            <a:r>
              <a:rPr lang="en-US" baseline="0" dirty="0"/>
              <a:t> to C&amp;F (Dubuque, IA). Together with</a:t>
            </a:r>
            <a:r>
              <a:rPr lang="en-US" dirty="0"/>
              <a:t> Dan Pflieger</a:t>
            </a:r>
            <a:r>
              <a:rPr lang="en-US" baseline="0" dirty="0"/>
              <a:t> and </a:t>
            </a:r>
            <a:r>
              <a:rPr lang="en-US" dirty="0"/>
              <a:t>Gladys Evans, we created what would later become known as JD/OS. JD/OS</a:t>
            </a:r>
            <a:r>
              <a:rPr lang="en-US" baseline="0" dirty="0"/>
              <a:t> wasn’t the “product”, but a necessary piece of infrastructure to support the development of the control software for the loader, while best utilizing the development team.</a:t>
            </a:r>
            <a:endParaRPr lang="en-US" dirty="0"/>
          </a:p>
          <a:p>
            <a:endParaRPr lang="en-US" dirty="0"/>
          </a:p>
          <a:p>
            <a:r>
              <a:rPr lang="en-US" dirty="0"/>
              <a:t>This </a:t>
            </a:r>
            <a:r>
              <a:rPr lang="en-US" baseline="0" dirty="0"/>
              <a:t>started early in 1995, and now more than 25 years later JD/OS is still in </a:t>
            </a:r>
            <a:r>
              <a:rPr lang="en-US" i="1" baseline="0" dirty="0"/>
              <a:t>most</a:t>
            </a:r>
            <a:r>
              <a:rPr lang="en-US" i="0" baseline="0" dirty="0"/>
              <a:t> of the embedded control systems in production, but its sunset is forthcoming with the mass migration from 16-bit to 32-bit microcontrollers.</a:t>
            </a:r>
          </a:p>
          <a:p>
            <a:endParaRPr lang="en-US" i="0" baseline="0" dirty="0"/>
          </a:p>
          <a:p>
            <a:r>
              <a:rPr lang="en-US" i="0" baseline="0" dirty="0"/>
              <a:t>None of us imagined that we were inventing an embedded operating system with a life of 25+ years that was far in advanced of what competitors have had. And this ultimately scaled to the enterprise because of a failed attempt to use a commercial operating system (on which I personally lost over half a year helping the vendor debug it – but to no avail).</a:t>
            </a:r>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23</a:t>
            </a:fld>
            <a:endParaRPr lang="en-US"/>
          </a:p>
        </p:txBody>
      </p:sp>
    </p:spTree>
    <p:extLst>
      <p:ext uri="{BB962C8B-B14F-4D97-AF65-F5344CB8AC3E}">
        <p14:creationId xmlns:p14="http://schemas.microsoft.com/office/powerpoint/2010/main" val="1990998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Along</a:t>
            </a:r>
            <a:r>
              <a:rPr lang="en-US" baseline="0" dirty="0"/>
              <a:t> with the work on JD/OS was a goal to deploy a common Software Development Process. Mapped somewhat to PDP, but perhaps more closely aligned to industry SDPs, the process was executed by many. This was at a time when we were still early in transition from 1 engineer == 1 software project into the territory of &gt;1 engineer for 1 software project, and from only “self-guided” process to a common process.</a:t>
            </a:r>
          </a:p>
          <a:p>
            <a:endParaRPr lang="en-US" baseline="0" dirty="0"/>
          </a:p>
          <a:p>
            <a:r>
              <a:rPr lang="en-US" baseline="0" dirty="0"/>
              <a:t>Along with that, I defined a C Coding Practice, and rolled that out. If you were to compare the current 2020 JD - C Coding Guide to this original work, you will see it is virtually identical.</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25</a:t>
            </a:fld>
            <a:endParaRPr lang="en-US"/>
          </a:p>
        </p:txBody>
      </p:sp>
    </p:spTree>
    <p:extLst>
      <p:ext uri="{BB962C8B-B14F-4D97-AF65-F5344CB8AC3E}">
        <p14:creationId xmlns:p14="http://schemas.microsoft.com/office/powerpoint/2010/main" val="607142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2001: I joined the tiny Precision Farming (PF) group and relocated</a:t>
            </a:r>
            <a:r>
              <a:rPr lang="en-US" baseline="0" dirty="0"/>
              <a:t> to Des Moines Iowa to work on the Virtual Terminal. PF later became Ag Management Solutions (AMS), then Intelligent Vehicle Systems (IVS) and is currently named Intelligent Solutions Group (ISG).</a:t>
            </a:r>
          </a:p>
          <a:p>
            <a:endParaRPr lang="en-US" baseline="0" dirty="0"/>
          </a:p>
          <a:p>
            <a:r>
              <a:rPr lang="en-US" baseline="0" dirty="0"/>
              <a:t>This is what launched my work on the ISO 11783 standards – first to implement ISO 11783-6 (Virtual Terminal), next as a complainer of the quality of the standard, and the reward for that by leading the updates to that part for the following 13 years – eclipsed by my work in AEF on High Speed ISOBUS&gt;</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26</a:t>
            </a:fld>
            <a:endParaRPr lang="en-US"/>
          </a:p>
        </p:txBody>
      </p:sp>
    </p:spTree>
    <p:extLst>
      <p:ext uri="{BB962C8B-B14F-4D97-AF65-F5344CB8AC3E}">
        <p14:creationId xmlns:p14="http://schemas.microsoft.com/office/powerpoint/2010/main" val="2146632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2006: I returned to Waterloo</a:t>
            </a:r>
            <a:r>
              <a:rPr lang="en-US" baseline="0" dirty="0"/>
              <a:t> – and one of my early assignments was the integration of a Virtual Terminal into the armrest of every Mid/Large tractor, starting with the 8-series in 2008.</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27</a:t>
            </a:fld>
            <a:endParaRPr lang="en-US"/>
          </a:p>
        </p:txBody>
      </p:sp>
    </p:spTree>
    <p:extLst>
      <p:ext uri="{BB962C8B-B14F-4D97-AF65-F5344CB8AC3E}">
        <p14:creationId xmlns:p14="http://schemas.microsoft.com/office/powerpoint/2010/main" val="39135447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2009, and more fully in 2010, the Electronics Systems Shared Services (E3S) was</a:t>
            </a:r>
            <a:r>
              <a:rPr lang="en-US" baseline="0" dirty="0"/>
              <a:t> formed. This is now known as the Enterprise Electronics Group (EEG). </a:t>
            </a:r>
          </a:p>
          <a:p>
            <a:endParaRPr lang="en-US" baseline="0" dirty="0"/>
          </a:p>
          <a:p>
            <a:r>
              <a:rPr lang="en-US" baseline="0" dirty="0"/>
              <a:t>I’ve focused on SW Architectures and Networking since then – which you see takes me in many directions from system design to diagnostics and troubleshooting to creating design guidelines, and new architectures.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28</a:t>
            </a:fld>
            <a:endParaRPr lang="en-US"/>
          </a:p>
        </p:txBody>
      </p:sp>
    </p:spTree>
    <p:extLst>
      <p:ext uri="{BB962C8B-B14F-4D97-AF65-F5344CB8AC3E}">
        <p14:creationId xmlns:p14="http://schemas.microsoft.com/office/powerpoint/2010/main" val="14911176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557899-AC53-4E73-A150-54873E64AFB0}" type="slidenum">
              <a:rPr lang="en-US" smtClean="0"/>
              <a:pPr/>
              <a:t>33</a:t>
            </a:fld>
            <a:endParaRPr lang="en-US"/>
          </a:p>
        </p:txBody>
      </p:sp>
    </p:spTree>
    <p:extLst>
      <p:ext uri="{BB962C8B-B14F-4D97-AF65-F5344CB8AC3E}">
        <p14:creationId xmlns:p14="http://schemas.microsoft.com/office/powerpoint/2010/main" val="2485426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had something like this for an extension cord in the garage. You screw in the small adapter and then you can plug in an electric drill. Unscrew it and screw in the bulb and it takes on another role.</a:t>
            </a:r>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3</a:t>
            </a:fld>
            <a:endParaRPr lang="en-US"/>
          </a:p>
        </p:txBody>
      </p:sp>
    </p:spTree>
    <p:extLst>
      <p:ext uri="{BB962C8B-B14F-4D97-AF65-F5344CB8AC3E}">
        <p14:creationId xmlns:p14="http://schemas.microsoft.com/office/powerpoint/2010/main" val="2249998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557899-AC53-4E73-A150-54873E64AFB0}" type="slidenum">
              <a:rPr lang="en-US" smtClean="0"/>
              <a:pPr/>
              <a:t>4</a:t>
            </a:fld>
            <a:endParaRPr lang="en-US"/>
          </a:p>
        </p:txBody>
      </p:sp>
    </p:spTree>
    <p:extLst>
      <p:ext uri="{BB962C8B-B14F-4D97-AF65-F5344CB8AC3E}">
        <p14:creationId xmlns:p14="http://schemas.microsoft.com/office/powerpoint/2010/main" val="148629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was at Hawkeye Technical School (now Hawkeye Community College). Some of the 2</a:t>
            </a:r>
            <a:r>
              <a:rPr lang="en-US" baseline="30000" dirty="0"/>
              <a:t>nd</a:t>
            </a:r>
            <a:r>
              <a:rPr lang="en-US" dirty="0"/>
              <a:t> year students built a couple of these over the summer, and then they graduated and left. Even before any official “programming” class with them, I was permitted to borrow one over the Christmas break. I think I had more fun with this than with anything else I might have received that year.</a:t>
            </a:r>
          </a:p>
          <a:p>
            <a:endParaRPr lang="en-US" dirty="0"/>
          </a:p>
          <a:p>
            <a:r>
              <a:rPr lang="en-US" dirty="0"/>
              <a:t>No non-volatile memory, so on every boot, you start entering the program [a switch for each of the 8 data bits + a switch for &lt;store and advance to the next address&gt;. There was also a switch to “store into high-8 for address and store into low-8 for address, but I think this think only had 1 K of memory and a bunch of LEDs.</a:t>
            </a:r>
          </a:p>
          <a:p>
            <a:endParaRPr lang="en-US" dirty="0"/>
          </a:p>
        </p:txBody>
      </p:sp>
      <p:sp>
        <p:nvSpPr>
          <p:cNvPr id="4" name="Slide Number Placeholder 3"/>
          <p:cNvSpPr>
            <a:spLocks noGrp="1"/>
          </p:cNvSpPr>
          <p:nvPr>
            <p:ph type="sldNum" sz="quarter" idx="5"/>
          </p:nvPr>
        </p:nvSpPr>
        <p:spPr/>
        <p:txBody>
          <a:bodyPr/>
          <a:lstStyle/>
          <a:p>
            <a:fld id="{33557899-AC53-4E73-A150-54873E64AFB0}" type="slidenum">
              <a:rPr lang="en-US" smtClean="0"/>
              <a:pPr/>
              <a:t>5</a:t>
            </a:fld>
            <a:endParaRPr lang="en-US"/>
          </a:p>
        </p:txBody>
      </p:sp>
    </p:spTree>
    <p:extLst>
      <p:ext uri="{BB962C8B-B14F-4D97-AF65-F5344CB8AC3E}">
        <p14:creationId xmlns:p14="http://schemas.microsoft.com/office/powerpoint/2010/main" val="2567147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in</a:t>
            </a:r>
            <a:r>
              <a:rPr lang="en-US" baseline="0" dirty="0"/>
              <a:t> my late teens and for many years after, whitewater boating became my favorite sport. These are pictures from some of the rivers I’ve paddled with two close friends.</a:t>
            </a:r>
          </a:p>
          <a:p>
            <a:endParaRPr lang="en-US" baseline="0" dirty="0"/>
          </a:p>
          <a:p>
            <a:r>
              <a:rPr lang="en-US" baseline="0" dirty="0"/>
              <a:t>For those that remember the movie Deliverance, I and my buddies have paddled 2 of the 3 rivers they used for that movie.</a:t>
            </a:r>
          </a:p>
          <a:p>
            <a:endParaRPr lang="en-US" baseline="0" dirty="0"/>
          </a:p>
          <a:p>
            <a:r>
              <a:rPr lang="en-US" baseline="0" dirty="0"/>
              <a:t>It was about a year after the summer Olympics was in the US that we paddled the Ocoee River – through the stretch where the whitewater Kayaking event was held. That was hair-raising, as it’s very difficult to practice for that while living in the flat-land of Iowa…</a:t>
            </a:r>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6</a:t>
            </a:fld>
            <a:endParaRPr lang="en-US"/>
          </a:p>
        </p:txBody>
      </p:sp>
    </p:spTree>
    <p:extLst>
      <p:ext uri="{BB962C8B-B14F-4D97-AF65-F5344CB8AC3E}">
        <p14:creationId xmlns:p14="http://schemas.microsoft.com/office/powerpoint/2010/main" val="740285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can I say, I have fun with electronics in my home lab – a few of the things I’ve created (most pix are “3D models, but I’ve built one to many of each of these).</a:t>
            </a:r>
          </a:p>
          <a:p>
            <a:endParaRPr lang="en-US" dirty="0"/>
          </a:p>
        </p:txBody>
      </p:sp>
      <p:sp>
        <p:nvSpPr>
          <p:cNvPr id="4" name="Slide Number Placeholder 3"/>
          <p:cNvSpPr>
            <a:spLocks noGrp="1"/>
          </p:cNvSpPr>
          <p:nvPr>
            <p:ph type="sldNum" sz="quarter" idx="5"/>
          </p:nvPr>
        </p:nvSpPr>
        <p:spPr/>
        <p:txBody>
          <a:bodyPr/>
          <a:lstStyle/>
          <a:p>
            <a:fld id="{33557899-AC53-4E73-A150-54873E64AFB0}" type="slidenum">
              <a:rPr lang="en-US" smtClean="0"/>
              <a:pPr/>
              <a:t>7</a:t>
            </a:fld>
            <a:endParaRPr lang="en-US"/>
          </a:p>
        </p:txBody>
      </p:sp>
    </p:spTree>
    <p:extLst>
      <p:ext uri="{BB962C8B-B14F-4D97-AF65-F5344CB8AC3E}">
        <p14:creationId xmlns:p14="http://schemas.microsoft.com/office/powerpoint/2010/main" val="50279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557899-AC53-4E73-A150-54873E64AFB0}" type="slidenum">
              <a:rPr lang="en-US" smtClean="0"/>
              <a:pPr/>
              <a:t>8</a:t>
            </a:fld>
            <a:endParaRPr lang="en-US"/>
          </a:p>
        </p:txBody>
      </p:sp>
    </p:spTree>
    <p:extLst>
      <p:ext uri="{BB962C8B-B14F-4D97-AF65-F5344CB8AC3E}">
        <p14:creationId xmlns:p14="http://schemas.microsoft.com/office/powerpoint/2010/main" val="1576994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hard to find good pictures of equipment back then. </a:t>
            </a:r>
          </a:p>
          <a:p>
            <a:endParaRPr lang="en-US" dirty="0"/>
          </a:p>
          <a:p>
            <a:r>
              <a:rPr lang="en-US" dirty="0"/>
              <a:t>Electrical Gauges on the left. Mechanical tachometer on the right.</a:t>
            </a:r>
          </a:p>
          <a:p>
            <a:endParaRPr lang="en-US" dirty="0"/>
          </a:p>
          <a:p>
            <a:r>
              <a:rPr lang="en-US" dirty="0"/>
              <a:t>The PTO engagement (on the left) was a mechanical system.</a:t>
            </a:r>
            <a:r>
              <a:rPr lang="en-US" baseline="0" dirty="0"/>
              <a:t> </a:t>
            </a:r>
            <a:endParaRPr lang="en-US" dirty="0"/>
          </a:p>
        </p:txBody>
      </p:sp>
      <p:sp>
        <p:nvSpPr>
          <p:cNvPr id="4" name="Slide Number Placeholder 3"/>
          <p:cNvSpPr>
            <a:spLocks noGrp="1"/>
          </p:cNvSpPr>
          <p:nvPr>
            <p:ph type="sldNum" sz="quarter" idx="10"/>
          </p:nvPr>
        </p:nvSpPr>
        <p:spPr/>
        <p:txBody>
          <a:bodyPr/>
          <a:lstStyle/>
          <a:p>
            <a:fld id="{33557899-AC53-4E73-A150-54873E64AFB0}" type="slidenum">
              <a:rPr lang="en-US" smtClean="0"/>
              <a:pPr/>
              <a:t>9</a:t>
            </a:fld>
            <a:endParaRPr lang="en-US"/>
          </a:p>
        </p:txBody>
      </p:sp>
    </p:spTree>
    <p:extLst>
      <p:ext uri="{BB962C8B-B14F-4D97-AF65-F5344CB8AC3E}">
        <p14:creationId xmlns:p14="http://schemas.microsoft.com/office/powerpoint/2010/main" val="3712688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l">
              <a:defRPr>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4724400"/>
            <a:ext cx="6400800" cy="1143000"/>
          </a:xfrm>
        </p:spPr>
        <p:txBody>
          <a:bodyPr/>
          <a:lstStyle>
            <a:lvl1pPr marL="0" indent="0" algn="ctr">
              <a:buNone/>
              <a:defRPr>
                <a:latin typeface="Verdana" pitchFamily="34" charset="0"/>
                <a:ea typeface="Verdana" pitchFamily="34" charset="0"/>
                <a:cs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atin typeface="Verdana" pitchFamily="34" charset="0"/>
                <a:ea typeface="Verdana" pitchFamily="34" charset="0"/>
                <a:cs typeface="Verdana" pitchFamily="34" charset="0"/>
              </a:defRPr>
            </a:lvl1pPr>
          </a:lstStyle>
          <a:p>
            <a:r>
              <a:rPr lang="en-US"/>
              <a:t>8 Feb 2018</a:t>
            </a:r>
          </a:p>
        </p:txBody>
      </p:sp>
      <p:sp>
        <p:nvSpPr>
          <p:cNvPr id="5" name="Footer Placeholder 4"/>
          <p:cNvSpPr>
            <a:spLocks noGrp="1"/>
          </p:cNvSpPr>
          <p:nvPr>
            <p:ph type="ftr" sz="quarter" idx="11"/>
          </p:nvPr>
        </p:nvSpPr>
        <p:spPr/>
        <p:txBody>
          <a:bodyPr/>
          <a:lstStyle>
            <a:lvl1pPr>
              <a:defRPr>
                <a:latin typeface="Verdana" pitchFamily="34" charset="0"/>
                <a:ea typeface="Verdana" pitchFamily="34" charset="0"/>
                <a:cs typeface="Verdana" pitchFamily="34" charset="0"/>
              </a:defRPr>
            </a:lvl1pPr>
          </a:lstStyle>
          <a:p>
            <a:r>
              <a:rPr lang="en-US"/>
              <a:t>000.01 - About the Instructor</a:t>
            </a:r>
          </a:p>
        </p:txBody>
      </p:sp>
      <p:sp>
        <p:nvSpPr>
          <p:cNvPr id="6" name="Slide Number Placeholder 5"/>
          <p:cNvSpPr>
            <a:spLocks noGrp="1"/>
          </p:cNvSpPr>
          <p:nvPr>
            <p:ph type="sldNum" sz="quarter" idx="12"/>
          </p:nvPr>
        </p:nvSpPr>
        <p:spPr/>
        <p:txBody>
          <a:bodyPr/>
          <a:lstStyle>
            <a:lvl1pPr>
              <a:defRPr>
                <a:latin typeface="Verdana" pitchFamily="34" charset="0"/>
                <a:ea typeface="Verdana" pitchFamily="34" charset="0"/>
                <a:cs typeface="Verdana" pitchFamily="34" charset="0"/>
              </a:defRPr>
            </a:lvl1pPr>
          </a:lstStyle>
          <a:p>
            <a:fld id="{6457D871-106C-4910-B8E5-3EA9A12B0C5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457200" y="1295400"/>
            <a:ext cx="8229600" cy="5105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457200" y="871538"/>
            <a:ext cx="8229600" cy="2714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8 Feb 2018</a:t>
            </a:r>
          </a:p>
        </p:txBody>
      </p:sp>
      <p:sp>
        <p:nvSpPr>
          <p:cNvPr id="6" name="Footer Placeholder 5"/>
          <p:cNvSpPr>
            <a:spLocks noGrp="1"/>
          </p:cNvSpPr>
          <p:nvPr>
            <p:ph type="ftr" sz="quarter" idx="11"/>
          </p:nvPr>
        </p:nvSpPr>
        <p:spPr/>
        <p:txBody>
          <a:bodyPr/>
          <a:lstStyle>
            <a:lvl1pPr>
              <a:defRPr/>
            </a:lvl1pPr>
          </a:lstStyle>
          <a:p>
            <a:r>
              <a:rPr lang="en-US"/>
              <a:t>000.01 - About the Instructor</a:t>
            </a:r>
          </a:p>
        </p:txBody>
      </p:sp>
      <p:sp>
        <p:nvSpPr>
          <p:cNvPr id="7" name="Slide Number Placeholder 6"/>
          <p:cNvSpPr>
            <a:spLocks noGrp="1"/>
          </p:cNvSpPr>
          <p:nvPr>
            <p:ph type="sldNum" sz="quarter" idx="12"/>
          </p:nvPr>
        </p:nvSpPr>
        <p:spPr/>
        <p:txBody>
          <a:bodyPr/>
          <a:lstStyle>
            <a:lvl1pPr>
              <a:defRPr/>
            </a:lvl1pPr>
          </a:lstStyle>
          <a:p>
            <a:fld id="{E2D92875-B5D2-419A-8B37-2F3EF7B07E3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8 Feb 2018</a:t>
            </a:r>
          </a:p>
        </p:txBody>
      </p:sp>
      <p:sp>
        <p:nvSpPr>
          <p:cNvPr id="5" name="Footer Placeholder 4"/>
          <p:cNvSpPr>
            <a:spLocks noGrp="1"/>
          </p:cNvSpPr>
          <p:nvPr>
            <p:ph type="ftr" sz="quarter" idx="11"/>
          </p:nvPr>
        </p:nvSpPr>
        <p:spPr/>
        <p:txBody>
          <a:bodyPr/>
          <a:lstStyle>
            <a:lvl1pPr>
              <a:defRPr/>
            </a:lvl1pPr>
          </a:lstStyle>
          <a:p>
            <a:r>
              <a:rPr lang="en-US"/>
              <a:t>000.01 - About the Instructor</a:t>
            </a:r>
          </a:p>
        </p:txBody>
      </p:sp>
      <p:sp>
        <p:nvSpPr>
          <p:cNvPr id="6" name="Slide Number Placeholder 5"/>
          <p:cNvSpPr>
            <a:spLocks noGrp="1"/>
          </p:cNvSpPr>
          <p:nvPr>
            <p:ph type="sldNum" sz="quarter" idx="12"/>
          </p:nvPr>
        </p:nvSpPr>
        <p:spPr/>
        <p:txBody>
          <a:bodyPr/>
          <a:lstStyle>
            <a:lvl1pPr>
              <a:defRPr/>
            </a:lvl1pPr>
          </a:lstStyle>
          <a:p>
            <a:fld id="{0C00B928-A1D0-4C5C-A5CD-00BAD924CC3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39000" y="1295400"/>
            <a:ext cx="167640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1295400"/>
            <a:ext cx="640080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8 Feb 2018</a:t>
            </a:r>
          </a:p>
        </p:txBody>
      </p:sp>
      <p:sp>
        <p:nvSpPr>
          <p:cNvPr id="5" name="Footer Placeholder 4"/>
          <p:cNvSpPr>
            <a:spLocks noGrp="1"/>
          </p:cNvSpPr>
          <p:nvPr>
            <p:ph type="ftr" sz="quarter" idx="11"/>
          </p:nvPr>
        </p:nvSpPr>
        <p:spPr/>
        <p:txBody>
          <a:bodyPr/>
          <a:lstStyle>
            <a:lvl1pPr>
              <a:defRPr/>
            </a:lvl1pPr>
          </a:lstStyle>
          <a:p>
            <a:r>
              <a:rPr lang="en-US"/>
              <a:t>000.01 - About the Instructor</a:t>
            </a:r>
          </a:p>
        </p:txBody>
      </p:sp>
      <p:sp>
        <p:nvSpPr>
          <p:cNvPr id="6" name="Slide Number Placeholder 5"/>
          <p:cNvSpPr>
            <a:spLocks noGrp="1"/>
          </p:cNvSpPr>
          <p:nvPr>
            <p:ph type="sldNum" sz="quarter" idx="12"/>
          </p:nvPr>
        </p:nvSpPr>
        <p:spPr/>
        <p:txBody>
          <a:bodyPr/>
          <a:lstStyle>
            <a:lvl1pPr>
              <a:defRPr/>
            </a:lvl1pPr>
          </a:lstStyle>
          <a:p>
            <a:fld id="{49247233-D37A-47EA-A123-2C0F7DBF2A19}"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838200"/>
          </a:xfrm>
        </p:spPr>
        <p:txBody>
          <a:bodyPr/>
          <a:lstStyle/>
          <a:p>
            <a:r>
              <a:rPr lang="en-US"/>
              <a:t>Click to edit Master title style</a:t>
            </a:r>
            <a:endParaRPr lang="en-US" dirty="0"/>
          </a:p>
        </p:txBody>
      </p:sp>
      <p:sp>
        <p:nvSpPr>
          <p:cNvPr id="3" name="Text Placeholder 2"/>
          <p:cNvSpPr>
            <a:spLocks noGrp="1"/>
          </p:cNvSpPr>
          <p:nvPr>
            <p:ph type="body" sz="half" idx="1"/>
          </p:nvPr>
        </p:nvSpPr>
        <p:spPr>
          <a:xfrm>
            <a:off x="533400" y="1371600"/>
            <a:ext cx="39624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hart Placeholder 3"/>
          <p:cNvSpPr>
            <a:spLocks noGrp="1"/>
          </p:cNvSpPr>
          <p:nvPr>
            <p:ph type="chart" sz="half" idx="2"/>
          </p:nvPr>
        </p:nvSpPr>
        <p:spPr>
          <a:xfrm>
            <a:off x="4648200" y="1371600"/>
            <a:ext cx="4038600" cy="4724400"/>
          </a:xfrm>
        </p:spPr>
        <p:txBody>
          <a:bodyPr/>
          <a:lstStyle/>
          <a:p>
            <a:r>
              <a:rPr lang="en-US"/>
              <a:t>Click icon to add chart</a:t>
            </a:r>
          </a:p>
        </p:txBody>
      </p:sp>
      <p:sp>
        <p:nvSpPr>
          <p:cNvPr id="5" name="Date Placeholder 4"/>
          <p:cNvSpPr>
            <a:spLocks noGrp="1"/>
          </p:cNvSpPr>
          <p:nvPr>
            <p:ph type="dt" sz="half" idx="10"/>
          </p:nvPr>
        </p:nvSpPr>
        <p:spPr>
          <a:xfrm>
            <a:off x="685800" y="6553200"/>
            <a:ext cx="1905000" cy="304800"/>
          </a:xfrm>
        </p:spPr>
        <p:txBody>
          <a:bodyPr/>
          <a:lstStyle>
            <a:lvl1pPr>
              <a:defRPr/>
            </a:lvl1pPr>
          </a:lstStyle>
          <a:p>
            <a:r>
              <a:rPr lang="en-US"/>
              <a:t>8 Feb 2018</a:t>
            </a:r>
          </a:p>
        </p:txBody>
      </p:sp>
      <p:sp>
        <p:nvSpPr>
          <p:cNvPr id="6" name="Footer Placeholder 5"/>
          <p:cNvSpPr>
            <a:spLocks noGrp="1"/>
          </p:cNvSpPr>
          <p:nvPr>
            <p:ph type="ftr" sz="quarter" idx="11"/>
          </p:nvPr>
        </p:nvSpPr>
        <p:spPr>
          <a:xfrm>
            <a:off x="3124200" y="6553200"/>
            <a:ext cx="2895600" cy="304800"/>
          </a:xfrm>
        </p:spPr>
        <p:txBody>
          <a:bodyPr/>
          <a:lstStyle>
            <a:lvl1pPr>
              <a:defRPr/>
            </a:lvl1pPr>
          </a:lstStyle>
          <a:p>
            <a:r>
              <a:rPr lang="en-US"/>
              <a:t>000.01 - About the Instructor</a:t>
            </a:r>
          </a:p>
        </p:txBody>
      </p:sp>
      <p:sp>
        <p:nvSpPr>
          <p:cNvPr id="7" name="Slide Number Placeholder 6"/>
          <p:cNvSpPr>
            <a:spLocks noGrp="1"/>
          </p:cNvSpPr>
          <p:nvPr>
            <p:ph type="sldNum" sz="quarter" idx="12"/>
          </p:nvPr>
        </p:nvSpPr>
        <p:spPr>
          <a:xfrm>
            <a:off x="6553200" y="6553200"/>
            <a:ext cx="1905000" cy="304800"/>
          </a:xfrm>
        </p:spPr>
        <p:txBody>
          <a:bodyPr/>
          <a:lstStyle>
            <a:lvl1pPr>
              <a:defRPr/>
            </a:lvl1pPr>
          </a:lstStyle>
          <a:p>
            <a:r>
              <a:rPr lang="en-US" dirty="0"/>
              <a:t>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838200"/>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r>
              <a:rPr lang="en-US"/>
              <a:t>8 Feb 2018</a:t>
            </a:r>
          </a:p>
        </p:txBody>
      </p:sp>
      <p:sp>
        <p:nvSpPr>
          <p:cNvPr id="5" name="Footer Placeholder 4"/>
          <p:cNvSpPr>
            <a:spLocks noGrp="1"/>
          </p:cNvSpPr>
          <p:nvPr>
            <p:ph type="ftr" sz="quarter" idx="11"/>
          </p:nvPr>
        </p:nvSpPr>
        <p:spPr/>
        <p:txBody>
          <a:bodyPr/>
          <a:lstStyle>
            <a:lvl1pPr>
              <a:defRPr/>
            </a:lvl1pPr>
          </a:lstStyle>
          <a:p>
            <a:r>
              <a:rPr lang="en-US"/>
              <a:t>000.01 - About the Instructor</a:t>
            </a:r>
          </a:p>
        </p:txBody>
      </p:sp>
      <p:sp>
        <p:nvSpPr>
          <p:cNvPr id="6" name="Slide Number Placeholder 5"/>
          <p:cNvSpPr>
            <a:spLocks noGrp="1"/>
          </p:cNvSpPr>
          <p:nvPr>
            <p:ph type="sldNum" sz="quarter" idx="12"/>
          </p:nvPr>
        </p:nvSpPr>
        <p:spPr/>
        <p:txBody>
          <a:bodyPr/>
          <a:lstStyle>
            <a:lvl1pPr>
              <a:defRPr/>
            </a:lvl1pPr>
          </a:lstStyle>
          <a:p>
            <a:fld id="{FBA0E4BF-34C5-4DA2-8DA3-67D2121B5C8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solidFill>
            <a:srgbClr val="008000"/>
          </a:solidFill>
        </p:spPr>
        <p:txBody>
          <a:bodyPr/>
          <a:lstStyle>
            <a:lvl1pPr>
              <a:defRPr>
                <a:solidFill>
                  <a:srgbClr val="FFFF00"/>
                </a:solidFill>
              </a:defRPr>
            </a:lvl1pPr>
          </a:lstStyle>
          <a:p>
            <a:r>
              <a:rPr lang="en-US" dirty="0"/>
              <a:t>What You Will Learn</a:t>
            </a:r>
          </a:p>
        </p:txBody>
      </p:sp>
      <p:sp>
        <p:nvSpPr>
          <p:cNvPr id="3" name="Date Placeholder 2"/>
          <p:cNvSpPr>
            <a:spLocks noGrp="1"/>
          </p:cNvSpPr>
          <p:nvPr>
            <p:ph type="dt" sz="half" idx="10"/>
          </p:nvPr>
        </p:nvSpPr>
        <p:spPr/>
        <p:txBody>
          <a:bodyPr/>
          <a:lstStyle/>
          <a:p>
            <a:r>
              <a:rPr lang="en-US"/>
              <a:t>8 Feb 2018</a:t>
            </a:r>
            <a:endParaRPr lang="en-US" dirty="0"/>
          </a:p>
        </p:txBody>
      </p:sp>
      <p:sp>
        <p:nvSpPr>
          <p:cNvPr id="4" name="Footer Placeholder 3"/>
          <p:cNvSpPr>
            <a:spLocks noGrp="1"/>
          </p:cNvSpPr>
          <p:nvPr>
            <p:ph type="ftr" sz="quarter" idx="11"/>
          </p:nvPr>
        </p:nvSpPr>
        <p:spPr/>
        <p:txBody>
          <a:bodyPr/>
          <a:lstStyle/>
          <a:p>
            <a:r>
              <a:rPr lang="en-US"/>
              <a:t>000.01 - About the Instructor</a:t>
            </a:r>
            <a:endParaRPr lang="en-US" dirty="0"/>
          </a:p>
        </p:txBody>
      </p:sp>
      <p:sp>
        <p:nvSpPr>
          <p:cNvPr id="5" name="Slide Number Placeholder 4"/>
          <p:cNvSpPr>
            <a:spLocks noGrp="1"/>
          </p:cNvSpPr>
          <p:nvPr>
            <p:ph type="sldNum" sz="quarter" idx="12"/>
          </p:nvPr>
        </p:nvSpPr>
        <p:spPr/>
        <p:txBody>
          <a:bodyPr/>
          <a:lstStyle/>
          <a:p>
            <a:fld id="{64172E89-3AA5-4EE2-AD4D-DBFDF2AD9D02}" type="slidenum">
              <a:rPr lang="en-US" smtClean="0"/>
              <a:pPr/>
              <a:t>‹#›</a:t>
            </a:fld>
            <a:endParaRPr lang="en-US"/>
          </a:p>
        </p:txBody>
      </p:sp>
      <p:sp>
        <p:nvSpPr>
          <p:cNvPr id="6" name="Content Placeholder 2"/>
          <p:cNvSpPr>
            <a:spLocks noGrp="1"/>
          </p:cNvSpPr>
          <p:nvPr>
            <p:ph idx="1"/>
          </p:nvPr>
        </p:nvSpPr>
        <p:spPr>
          <a:xfrm>
            <a:off x="457200" y="1295400"/>
            <a:ext cx="82296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none" baseline="0"/>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a:t>8 Feb 2018</a:t>
            </a:r>
          </a:p>
        </p:txBody>
      </p:sp>
      <p:sp>
        <p:nvSpPr>
          <p:cNvPr id="5" name="Footer Placeholder 4"/>
          <p:cNvSpPr>
            <a:spLocks noGrp="1"/>
          </p:cNvSpPr>
          <p:nvPr>
            <p:ph type="ftr" sz="quarter" idx="11"/>
          </p:nvPr>
        </p:nvSpPr>
        <p:spPr/>
        <p:txBody>
          <a:bodyPr/>
          <a:lstStyle>
            <a:lvl1pPr>
              <a:defRPr/>
            </a:lvl1pPr>
          </a:lstStyle>
          <a:p>
            <a:r>
              <a:rPr lang="en-US"/>
              <a:t>000.01 - About the Instructor</a:t>
            </a:r>
          </a:p>
        </p:txBody>
      </p:sp>
      <p:sp>
        <p:nvSpPr>
          <p:cNvPr id="6" name="Slide Number Placeholder 5"/>
          <p:cNvSpPr>
            <a:spLocks noGrp="1"/>
          </p:cNvSpPr>
          <p:nvPr>
            <p:ph type="sldNum" sz="quarter" idx="12"/>
          </p:nvPr>
        </p:nvSpPr>
        <p:spPr/>
        <p:txBody>
          <a:bodyPr/>
          <a:lstStyle>
            <a:lvl1pPr>
              <a:defRPr/>
            </a:lvl1pPr>
          </a:lstStyle>
          <a:p>
            <a:fld id="{CDB64325-5FF6-4F85-A60F-F824722B7EB5}"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3716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3716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r>
              <a:rPr lang="en-US"/>
              <a:t>8 Feb 2018</a:t>
            </a:r>
          </a:p>
        </p:txBody>
      </p:sp>
      <p:sp>
        <p:nvSpPr>
          <p:cNvPr id="6" name="Footer Placeholder 5"/>
          <p:cNvSpPr>
            <a:spLocks noGrp="1"/>
          </p:cNvSpPr>
          <p:nvPr>
            <p:ph type="ftr" sz="quarter" idx="11"/>
          </p:nvPr>
        </p:nvSpPr>
        <p:spPr/>
        <p:txBody>
          <a:bodyPr/>
          <a:lstStyle>
            <a:lvl1pPr>
              <a:defRPr/>
            </a:lvl1pPr>
          </a:lstStyle>
          <a:p>
            <a:r>
              <a:rPr lang="en-US"/>
              <a:t>000.01 - About the Instructor</a:t>
            </a:r>
          </a:p>
        </p:txBody>
      </p:sp>
      <p:sp>
        <p:nvSpPr>
          <p:cNvPr id="7" name="Slide Number Placeholder 6"/>
          <p:cNvSpPr>
            <a:spLocks noGrp="1"/>
          </p:cNvSpPr>
          <p:nvPr>
            <p:ph type="sldNum" sz="quarter" idx="12"/>
          </p:nvPr>
        </p:nvSpPr>
        <p:spPr/>
        <p:txBody>
          <a:bodyPr/>
          <a:lstStyle>
            <a:lvl1pPr>
              <a:defRPr/>
            </a:lvl1pPr>
          </a:lstStyle>
          <a:p>
            <a:fld id="{5245C70B-8334-44A3-99A9-5AD06AF66213}"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8382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3414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981200"/>
            <a:ext cx="4040188"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3414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981200"/>
            <a:ext cx="4041775"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a:t>8 Feb 2018</a:t>
            </a:r>
          </a:p>
        </p:txBody>
      </p:sp>
      <p:sp>
        <p:nvSpPr>
          <p:cNvPr id="8" name="Footer Placeholder 7"/>
          <p:cNvSpPr>
            <a:spLocks noGrp="1"/>
          </p:cNvSpPr>
          <p:nvPr>
            <p:ph type="ftr" sz="quarter" idx="11"/>
          </p:nvPr>
        </p:nvSpPr>
        <p:spPr/>
        <p:txBody>
          <a:bodyPr/>
          <a:lstStyle>
            <a:lvl1pPr>
              <a:defRPr/>
            </a:lvl1pPr>
          </a:lstStyle>
          <a:p>
            <a:r>
              <a:rPr lang="en-US"/>
              <a:t>000.01 - About the Instructor</a:t>
            </a:r>
          </a:p>
        </p:txBody>
      </p:sp>
      <p:sp>
        <p:nvSpPr>
          <p:cNvPr id="9" name="Slide Number Placeholder 8"/>
          <p:cNvSpPr>
            <a:spLocks noGrp="1"/>
          </p:cNvSpPr>
          <p:nvPr>
            <p:ph type="sldNum" sz="quarter" idx="12"/>
          </p:nvPr>
        </p:nvSpPr>
        <p:spPr/>
        <p:txBody>
          <a:bodyPr/>
          <a:lstStyle>
            <a:lvl1pPr>
              <a:defRPr/>
            </a:lvl1pPr>
          </a:lstStyle>
          <a:p>
            <a:fld id="{A99D0916-7E96-4CAE-B133-45A6CF441301}"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r>
              <a:rPr lang="en-US"/>
              <a:t>8 Feb 2018</a:t>
            </a:r>
          </a:p>
        </p:txBody>
      </p:sp>
      <p:sp>
        <p:nvSpPr>
          <p:cNvPr id="4" name="Footer Placeholder 3"/>
          <p:cNvSpPr>
            <a:spLocks noGrp="1"/>
          </p:cNvSpPr>
          <p:nvPr>
            <p:ph type="ftr" sz="quarter" idx="11"/>
          </p:nvPr>
        </p:nvSpPr>
        <p:spPr/>
        <p:txBody>
          <a:bodyPr/>
          <a:lstStyle>
            <a:lvl1pPr>
              <a:defRPr/>
            </a:lvl1pPr>
          </a:lstStyle>
          <a:p>
            <a:r>
              <a:rPr lang="en-US"/>
              <a:t>000.01 - About the Instructor</a:t>
            </a:r>
          </a:p>
        </p:txBody>
      </p:sp>
      <p:sp>
        <p:nvSpPr>
          <p:cNvPr id="5" name="Slide Number Placeholder 4"/>
          <p:cNvSpPr>
            <a:spLocks noGrp="1"/>
          </p:cNvSpPr>
          <p:nvPr>
            <p:ph type="sldNum" sz="quarter" idx="12"/>
          </p:nvPr>
        </p:nvSpPr>
        <p:spPr/>
        <p:txBody>
          <a:bodyPr/>
          <a:lstStyle>
            <a:lvl1pPr>
              <a:defRPr/>
            </a:lvl1pPr>
          </a:lstStyle>
          <a:p>
            <a:fld id="{BE0B90C5-6C8E-42AB-9CDB-3C473728796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a:t>8 Feb 2018</a:t>
            </a:r>
          </a:p>
        </p:txBody>
      </p:sp>
      <p:sp>
        <p:nvSpPr>
          <p:cNvPr id="3" name="Footer Placeholder 2"/>
          <p:cNvSpPr>
            <a:spLocks noGrp="1"/>
          </p:cNvSpPr>
          <p:nvPr>
            <p:ph type="ftr" sz="quarter" idx="11"/>
          </p:nvPr>
        </p:nvSpPr>
        <p:spPr/>
        <p:txBody>
          <a:bodyPr/>
          <a:lstStyle>
            <a:lvl1pPr>
              <a:defRPr/>
            </a:lvl1pPr>
          </a:lstStyle>
          <a:p>
            <a:r>
              <a:rPr lang="en-US"/>
              <a:t>000.01 - About the Instructor</a:t>
            </a:r>
          </a:p>
        </p:txBody>
      </p:sp>
      <p:sp>
        <p:nvSpPr>
          <p:cNvPr id="4" name="Slide Number Placeholder 3"/>
          <p:cNvSpPr>
            <a:spLocks noGrp="1"/>
          </p:cNvSpPr>
          <p:nvPr>
            <p:ph type="sldNum" sz="quarter" idx="12"/>
          </p:nvPr>
        </p:nvSpPr>
        <p:spPr/>
        <p:txBody>
          <a:bodyPr/>
          <a:lstStyle>
            <a:lvl1pPr>
              <a:defRPr/>
            </a:lvl1pPr>
          </a:lstStyle>
          <a:p>
            <a:fld id="{24B95961-1659-48D6-A37C-C55F5433FD30}"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8699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1295400"/>
            <a:ext cx="5111750" cy="48307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295400"/>
            <a:ext cx="3008313" cy="48307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8 Feb 2018</a:t>
            </a:r>
          </a:p>
        </p:txBody>
      </p:sp>
      <p:sp>
        <p:nvSpPr>
          <p:cNvPr id="6" name="Footer Placeholder 5"/>
          <p:cNvSpPr>
            <a:spLocks noGrp="1"/>
          </p:cNvSpPr>
          <p:nvPr>
            <p:ph type="ftr" sz="quarter" idx="11"/>
          </p:nvPr>
        </p:nvSpPr>
        <p:spPr/>
        <p:txBody>
          <a:bodyPr/>
          <a:lstStyle>
            <a:lvl1pPr>
              <a:defRPr/>
            </a:lvl1pPr>
          </a:lstStyle>
          <a:p>
            <a:r>
              <a:rPr lang="en-US"/>
              <a:t>000.01 - About the Instructor</a:t>
            </a:r>
          </a:p>
        </p:txBody>
      </p:sp>
      <p:sp>
        <p:nvSpPr>
          <p:cNvPr id="7" name="Slide Number Placeholder 6"/>
          <p:cNvSpPr>
            <a:spLocks noGrp="1"/>
          </p:cNvSpPr>
          <p:nvPr>
            <p:ph type="sldNum" sz="quarter" idx="12"/>
          </p:nvPr>
        </p:nvSpPr>
        <p:spPr/>
        <p:txBody>
          <a:bodyPr/>
          <a:lstStyle>
            <a:lvl1pPr>
              <a:defRPr/>
            </a:lvl1pPr>
          </a:lstStyle>
          <a:p>
            <a:fld id="{2960D142-BAB1-4B08-909F-172C4020841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304800"/>
            <a:ext cx="9144000" cy="838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295400"/>
            <a:ext cx="82296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28" name="Rectangle 4"/>
          <p:cNvSpPr>
            <a:spLocks noGrp="1" noChangeArrowheads="1"/>
          </p:cNvSpPr>
          <p:nvPr>
            <p:ph type="dt" sz="half" idx="2"/>
          </p:nvPr>
        </p:nvSpPr>
        <p:spPr bwMode="auto">
          <a:xfrm>
            <a:off x="685800" y="6553200"/>
            <a:ext cx="1600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Verdana" pitchFamily="34" charset="0"/>
                <a:ea typeface="Verdana" pitchFamily="34" charset="0"/>
                <a:cs typeface="Verdana" pitchFamily="34" charset="0"/>
              </a:defRPr>
            </a:lvl1pPr>
          </a:lstStyle>
          <a:p>
            <a:r>
              <a:rPr lang="en-US"/>
              <a:t>8 Feb 2018</a:t>
            </a:r>
            <a:endParaRPr lang="en-US" dirty="0"/>
          </a:p>
        </p:txBody>
      </p:sp>
      <p:sp>
        <p:nvSpPr>
          <p:cNvPr id="1029" name="Rectangle 5"/>
          <p:cNvSpPr>
            <a:spLocks noGrp="1" noChangeArrowheads="1"/>
          </p:cNvSpPr>
          <p:nvPr>
            <p:ph type="ftr" sz="quarter" idx="3"/>
          </p:nvPr>
        </p:nvSpPr>
        <p:spPr bwMode="auto">
          <a:xfrm>
            <a:off x="2286000" y="6553200"/>
            <a:ext cx="4572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Verdana" pitchFamily="34" charset="0"/>
                <a:ea typeface="Verdana" pitchFamily="34" charset="0"/>
                <a:cs typeface="Verdana" pitchFamily="34" charset="0"/>
              </a:defRPr>
            </a:lvl1pPr>
          </a:lstStyle>
          <a:p>
            <a:r>
              <a:rPr lang="en-US"/>
              <a:t>000.01 - About the Instructor</a:t>
            </a:r>
            <a:endParaRPr lang="en-US" dirty="0"/>
          </a:p>
        </p:txBody>
      </p:sp>
      <p:sp>
        <p:nvSpPr>
          <p:cNvPr id="1030" name="Rectangle 6"/>
          <p:cNvSpPr>
            <a:spLocks noGrp="1" noChangeArrowheads="1"/>
          </p:cNvSpPr>
          <p:nvPr>
            <p:ph type="sldNum" sz="quarter" idx="4"/>
          </p:nvPr>
        </p:nvSpPr>
        <p:spPr bwMode="auto">
          <a:xfrm>
            <a:off x="6858000" y="6553200"/>
            <a:ext cx="1600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Verdana" pitchFamily="34" charset="0"/>
                <a:ea typeface="Verdana" pitchFamily="34" charset="0"/>
                <a:cs typeface="Verdana" pitchFamily="34" charset="0"/>
              </a:defRPr>
            </a:lvl1pPr>
          </a:lstStyle>
          <a:p>
            <a:fld id="{64172E89-3AA5-4EE2-AD4D-DBFDF2AD9D02}" type="slidenum">
              <a:rPr lang="en-US" smtClean="0"/>
              <a:pPr/>
              <a:t>‹#›</a:t>
            </a:fld>
            <a:endParaRPr lang="en-US" dirty="0"/>
          </a:p>
        </p:txBody>
      </p:sp>
      <p:pic>
        <p:nvPicPr>
          <p:cNvPr id="1033" name="Picture 9" descr="http://www2.rx.deere.com/EmbeddedDevelopment/CANdb/CANFEST/CANLink.gif"/>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0" y="6389687"/>
            <a:ext cx="9144000" cy="163513"/>
          </a:xfrm>
          <a:prstGeom prst="rect">
            <a:avLst/>
          </a:prstGeom>
          <a:noFill/>
        </p:spPr>
      </p:pic>
      <p:pic>
        <p:nvPicPr>
          <p:cNvPr id="1034" name="Picture 10" descr="http://www2.rx.deere.com/EmbeddedDevelopment/CANdb/CANFEST/CANLink.gif"/>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0" y="141287"/>
            <a:ext cx="9144000" cy="163513"/>
          </a:xfrm>
          <a:prstGeom prst="rect">
            <a:avLst/>
          </a:prstGeom>
          <a:noFill/>
        </p:spPr>
      </p:pic>
      <p:pic>
        <p:nvPicPr>
          <p:cNvPr id="1036" name="Picture 12" descr="http://www2.rx.deere.com/EmbeddedDevelopment/CANdb/CANFEST/CANLink.gif"/>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0" y="1143000"/>
            <a:ext cx="9144000" cy="163512"/>
          </a:xfrm>
          <a:prstGeom prst="rect">
            <a:avLst/>
          </a:prstGeom>
          <a:noFill/>
        </p:spPr>
      </p:pic>
      <p:sp>
        <p:nvSpPr>
          <p:cNvPr id="14" name="Rectangle 13"/>
          <p:cNvSpPr>
            <a:spLocks noChangeArrowheads="1"/>
          </p:cNvSpPr>
          <p:nvPr userDrawn="1"/>
        </p:nvSpPr>
        <p:spPr bwMode="auto">
          <a:xfrm>
            <a:off x="-24" y="6781800"/>
            <a:ext cx="1626155" cy="76200"/>
          </a:xfrm>
          <a:prstGeom prst="rect">
            <a:avLst/>
          </a:prstGeom>
          <a:solidFill>
            <a:schemeClr val="accent2"/>
          </a:solidFill>
          <a:ln w="9525">
            <a:noFill/>
            <a:miter lim="800000"/>
            <a:headEnd/>
            <a:tailEnd/>
          </a:ln>
          <a:effectLst/>
        </p:spPr>
        <p:txBody>
          <a:bodyPr wrap="none" anchor="ctr"/>
          <a:lstStyle/>
          <a:p>
            <a:endParaRPr lang="en-US"/>
          </a:p>
        </p:txBody>
      </p:sp>
      <p:sp>
        <p:nvSpPr>
          <p:cNvPr id="15" name="Rectangle 14">
            <a:hlinkClick r:id="" action="ppaction://macro?name=StartEvents"/>
          </p:cNvPr>
          <p:cNvSpPr>
            <a:spLocks noChangeArrowheads="1"/>
          </p:cNvSpPr>
          <p:nvPr userDrawn="1"/>
        </p:nvSpPr>
        <p:spPr bwMode="auto">
          <a:xfrm>
            <a:off x="-12" y="6808788"/>
            <a:ext cx="1625600" cy="74612"/>
          </a:xfrm>
          <a:prstGeom prst="rect">
            <a:avLst/>
          </a:prstGeom>
          <a:solidFill>
            <a:schemeClr val="tx2"/>
          </a:solidFill>
          <a:ln w="9525">
            <a:noFill/>
            <a:miter lim="800000"/>
            <a:headEnd/>
            <a:tailEnd/>
          </a:ln>
          <a:effec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Lst>
  <p:hf hdr="0"/>
  <p:txStyles>
    <p:titleStyle>
      <a:lvl1pPr algn="ctr" rtl="0" eaLnBrk="1" fontAlgn="base" hangingPunct="1">
        <a:spcBef>
          <a:spcPct val="0"/>
        </a:spcBef>
        <a:spcAft>
          <a:spcPct val="0"/>
        </a:spcAft>
        <a:defRPr sz="4000">
          <a:solidFill>
            <a:schemeClr val="tx2"/>
          </a:solidFill>
          <a:latin typeface="Verdana" pitchFamily="34" charset="0"/>
          <a:ea typeface="Verdana" pitchFamily="34" charset="0"/>
          <a:cs typeface="Verdana" pitchFamily="34" charset="0"/>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Verdana" pitchFamily="34" charset="0"/>
          <a:ea typeface="Verdana" pitchFamily="34" charset="0"/>
          <a:cs typeface="Verdana" pitchFamily="34" charset="0"/>
        </a:defRPr>
      </a:lvl1pPr>
      <a:lvl2pPr marL="742950" indent="-285750" algn="l" rtl="0" eaLnBrk="1" fontAlgn="base" hangingPunct="1">
        <a:spcBef>
          <a:spcPct val="20000"/>
        </a:spcBef>
        <a:spcAft>
          <a:spcPct val="0"/>
        </a:spcAft>
        <a:buChar char="–"/>
        <a:defRPr sz="2800">
          <a:solidFill>
            <a:schemeClr val="tx1"/>
          </a:solidFill>
          <a:latin typeface="Verdana" pitchFamily="34" charset="0"/>
          <a:ea typeface="Verdana" pitchFamily="34" charset="0"/>
          <a:cs typeface="Verdana" pitchFamily="34" charset="0"/>
        </a:defRPr>
      </a:lvl2pPr>
      <a:lvl3pPr marL="1143000" indent="-228600" algn="l" rtl="0" eaLnBrk="1" fontAlgn="base" hangingPunct="1">
        <a:spcBef>
          <a:spcPct val="20000"/>
        </a:spcBef>
        <a:spcAft>
          <a:spcPct val="0"/>
        </a:spcAft>
        <a:buChar char="•"/>
        <a:defRPr sz="2400">
          <a:solidFill>
            <a:schemeClr val="tx1"/>
          </a:solidFill>
          <a:latin typeface="Verdana" pitchFamily="34" charset="0"/>
          <a:ea typeface="Verdana" pitchFamily="34" charset="0"/>
          <a:cs typeface="Verdana" pitchFamily="34" charset="0"/>
        </a:defRPr>
      </a:lvl3pPr>
      <a:lvl4pPr marL="1600200" indent="-228600" algn="l" rtl="0" eaLnBrk="1" fontAlgn="base" hangingPunct="1">
        <a:spcBef>
          <a:spcPct val="20000"/>
        </a:spcBef>
        <a:spcAft>
          <a:spcPct val="0"/>
        </a:spcAft>
        <a:buChar char="–"/>
        <a:defRPr sz="2000">
          <a:solidFill>
            <a:schemeClr val="tx1"/>
          </a:solidFill>
          <a:latin typeface="Verdana" pitchFamily="34" charset="0"/>
          <a:ea typeface="Verdana" pitchFamily="34" charset="0"/>
          <a:cs typeface="Verdana" pitchFamily="34" charset="0"/>
        </a:defRPr>
      </a:lvl4pPr>
      <a:lvl5pPr marL="2057400" indent="-228600" algn="l" rtl="0" eaLnBrk="1" fontAlgn="base" hangingPunct="1">
        <a:spcBef>
          <a:spcPct val="20000"/>
        </a:spcBef>
        <a:spcAft>
          <a:spcPct val="0"/>
        </a:spcAft>
        <a:buChar char="»"/>
        <a:defRPr sz="2000">
          <a:solidFill>
            <a:schemeClr val="tx1"/>
          </a:solidFill>
          <a:latin typeface="Verdana" pitchFamily="34" charset="0"/>
          <a:ea typeface="Verdana" pitchFamily="34" charset="0"/>
          <a:cs typeface="Verdana"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27.jp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33.jp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customXml" Target="../ink/ink1.xml"/><Relationship Id="rId7"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35.png"/><Relationship Id="rId5" Type="http://schemas.openxmlformats.org/officeDocument/2006/relationships/image" Target="../media/image32.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3.png"/><Relationship Id="rId7" Type="http://schemas.openxmlformats.org/officeDocument/2006/relationships/image" Target="../media/image47.jp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6.jpg"/><Relationship Id="rId5" Type="http://schemas.openxmlformats.org/officeDocument/2006/relationships/image" Target="../media/image45.jpeg"/><Relationship Id="rId4" Type="http://schemas.openxmlformats.org/officeDocument/2006/relationships/image" Target="../media/image44.jp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hemeOverride" Target="../theme/themeOverride1.xml"/><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0.xml"/><Relationship Id="rId5" Type="http://schemas.openxmlformats.org/officeDocument/2006/relationships/image" Target="../media/image53.png"/><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56.gif"/><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8" Type="http://schemas.openxmlformats.org/officeDocument/2006/relationships/image" Target="../media/image63.emf"/><Relationship Id="rId13" Type="http://schemas.openxmlformats.org/officeDocument/2006/relationships/image" Target="../media/image67.png"/><Relationship Id="rId3" Type="http://schemas.openxmlformats.org/officeDocument/2006/relationships/image" Target="../media/image58.emf"/><Relationship Id="rId7" Type="http://schemas.openxmlformats.org/officeDocument/2006/relationships/image" Target="../media/image62.png"/><Relationship Id="rId12"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61.png"/><Relationship Id="rId11" Type="http://schemas.openxmlformats.org/officeDocument/2006/relationships/image" Target="../media/image65.png"/><Relationship Id="rId5" Type="http://schemas.openxmlformats.org/officeDocument/2006/relationships/image" Target="../media/image60.emf"/><Relationship Id="rId15" Type="http://schemas.openxmlformats.org/officeDocument/2006/relationships/image" Target="../media/image69.png"/><Relationship Id="rId10" Type="http://schemas.openxmlformats.org/officeDocument/2006/relationships/image" Target="../media/image64.emf"/><Relationship Id="rId4" Type="http://schemas.openxmlformats.org/officeDocument/2006/relationships/image" Target="../media/image59.emf"/><Relationship Id="rId9" Type="http://schemas.openxmlformats.org/officeDocument/2006/relationships/oleObject" Target="../embeddings/oleObject1.bin"/><Relationship Id="rId14" Type="http://schemas.openxmlformats.org/officeDocument/2006/relationships/image" Target="../media/image68.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34.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11.jp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a:t>000.01 </a:t>
            </a:r>
            <a:br>
              <a:rPr lang="en-US" dirty="0"/>
            </a:br>
            <a:r>
              <a:rPr lang="en-US" dirty="0"/>
              <a:t>Who is the Instructor</a:t>
            </a:r>
          </a:p>
        </p:txBody>
      </p:sp>
      <p:sp>
        <p:nvSpPr>
          <p:cNvPr id="3" name="Subtitle 2"/>
          <p:cNvSpPr>
            <a:spLocks noGrp="1"/>
          </p:cNvSpPr>
          <p:nvPr>
            <p:ph type="subTitle" idx="1"/>
          </p:nvPr>
        </p:nvSpPr>
        <p:spPr/>
        <p:txBody>
          <a:bodyPr>
            <a:normAutofit/>
          </a:bodyPr>
          <a:lstStyle/>
          <a:p>
            <a:pPr algn="l">
              <a:tabLst>
                <a:tab pos="1828800" algn="l"/>
              </a:tabLst>
            </a:pPr>
            <a:r>
              <a:rPr lang="en-US" dirty="0"/>
              <a:t>David Smart</a:t>
            </a:r>
          </a:p>
        </p:txBody>
      </p:sp>
      <p:sp>
        <p:nvSpPr>
          <p:cNvPr id="5" name="Date Placeholder 4"/>
          <p:cNvSpPr>
            <a:spLocks noGrp="1"/>
          </p:cNvSpPr>
          <p:nvPr>
            <p:ph type="dt" sz="half" idx="10"/>
          </p:nvPr>
        </p:nvSpPr>
        <p:spPr/>
        <p:txBody>
          <a:bodyPr/>
          <a:lstStyle/>
          <a:p>
            <a:r>
              <a:rPr lang="en-US"/>
              <a:t>8 Feb 2018</a:t>
            </a:r>
          </a:p>
        </p:txBody>
      </p:sp>
      <p:sp>
        <p:nvSpPr>
          <p:cNvPr id="6" name="Slide Number Placeholder 5"/>
          <p:cNvSpPr>
            <a:spLocks noGrp="1"/>
          </p:cNvSpPr>
          <p:nvPr>
            <p:ph type="sldNum" sz="quarter" idx="12"/>
          </p:nvPr>
        </p:nvSpPr>
        <p:spPr/>
        <p:txBody>
          <a:bodyPr/>
          <a:lstStyle/>
          <a:p>
            <a:fld id="{6457D871-106C-4910-B8E5-3EA9A12B0C52}" type="slidenum">
              <a:rPr lang="en-US" smtClean="0"/>
              <a:pPr/>
              <a:t>1</a:t>
            </a:fld>
            <a:endParaRPr lang="en-US"/>
          </a:p>
        </p:txBody>
      </p:sp>
      <p:sp>
        <p:nvSpPr>
          <p:cNvPr id="4" name="Rectangle 11">
            <a:hlinkClick r:id="" action="ppaction://macro?name=StartEvents"/>
            <a:hlinkHover r:id="" action="ppaction://macro?name=StartEvents" highlightClick="1"/>
          </p:cNvPr>
          <p:cNvSpPr>
            <a:spLocks noChangeArrowheads="1"/>
          </p:cNvSpPr>
          <p:nvPr/>
        </p:nvSpPr>
        <p:spPr bwMode="auto">
          <a:xfrm>
            <a:off x="0" y="6781800"/>
            <a:ext cx="9144000" cy="76200"/>
          </a:xfrm>
          <a:prstGeom prst="rect">
            <a:avLst/>
          </a:prstGeom>
          <a:solidFill>
            <a:schemeClr val="accent2"/>
          </a:solidFill>
          <a:ln w="9525">
            <a:noFill/>
            <a:miter lim="800000"/>
            <a:headEnd/>
            <a:tailEnd/>
          </a:ln>
          <a:effectLst/>
        </p:spPr>
        <p:txBody>
          <a:bodyPr wrap="none" anchor="ctr"/>
          <a:lstStyle/>
          <a:p>
            <a:endParaRPr lang="en-US"/>
          </a:p>
        </p:txBody>
      </p:sp>
      <p:sp>
        <p:nvSpPr>
          <p:cNvPr id="7" name="Footer Placeholder 6"/>
          <p:cNvSpPr>
            <a:spLocks noGrp="1"/>
          </p:cNvSpPr>
          <p:nvPr>
            <p:ph type="ftr" sz="quarter" idx="11"/>
          </p:nvPr>
        </p:nvSpPr>
        <p:spPr/>
        <p:txBody>
          <a:bodyPr/>
          <a:lstStyle/>
          <a:p>
            <a:r>
              <a:rPr lang="en-US"/>
              <a:t>000.01 - About the Instructor</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DDD42-9D83-49AC-A287-D7F4B5D58B1D}"/>
              </a:ext>
            </a:extLst>
          </p:cNvPr>
          <p:cNvSpPr>
            <a:spLocks noGrp="1"/>
          </p:cNvSpPr>
          <p:nvPr>
            <p:ph type="title"/>
          </p:nvPr>
        </p:nvSpPr>
        <p:spPr/>
        <p:txBody>
          <a:bodyPr/>
          <a:lstStyle/>
          <a:p>
            <a:r>
              <a:rPr lang="en-US" dirty="0"/>
              <a:t>~1980: Development Tools</a:t>
            </a:r>
          </a:p>
        </p:txBody>
      </p:sp>
      <p:sp>
        <p:nvSpPr>
          <p:cNvPr id="5" name="Date Placeholder 4">
            <a:extLst>
              <a:ext uri="{FF2B5EF4-FFF2-40B4-BE49-F238E27FC236}">
                <a16:creationId xmlns:a16="http://schemas.microsoft.com/office/drawing/2014/main" id="{B9C2D342-FA1D-4720-B7BD-2CC953640BFC}"/>
              </a:ext>
            </a:extLst>
          </p:cNvPr>
          <p:cNvSpPr>
            <a:spLocks noGrp="1"/>
          </p:cNvSpPr>
          <p:nvPr>
            <p:ph type="dt" sz="half" idx="10"/>
          </p:nvPr>
        </p:nvSpPr>
        <p:spPr/>
        <p:txBody>
          <a:bodyPr/>
          <a:lstStyle/>
          <a:p>
            <a:r>
              <a:rPr lang="en-US"/>
              <a:t>8 Feb 2018</a:t>
            </a:r>
          </a:p>
        </p:txBody>
      </p:sp>
      <p:sp>
        <p:nvSpPr>
          <p:cNvPr id="6" name="Footer Placeholder 5">
            <a:extLst>
              <a:ext uri="{FF2B5EF4-FFF2-40B4-BE49-F238E27FC236}">
                <a16:creationId xmlns:a16="http://schemas.microsoft.com/office/drawing/2014/main" id="{D498E5F1-5A1E-4774-BE0C-656D18A11BBC}"/>
              </a:ext>
            </a:extLst>
          </p:cNvPr>
          <p:cNvSpPr>
            <a:spLocks noGrp="1"/>
          </p:cNvSpPr>
          <p:nvPr>
            <p:ph type="ftr" sz="quarter" idx="11"/>
          </p:nvPr>
        </p:nvSpPr>
        <p:spPr/>
        <p:txBody>
          <a:bodyPr/>
          <a:lstStyle/>
          <a:p>
            <a:r>
              <a:rPr lang="en-US"/>
              <a:t>000.01 - About the Instructor</a:t>
            </a:r>
          </a:p>
        </p:txBody>
      </p:sp>
      <p:sp>
        <p:nvSpPr>
          <p:cNvPr id="7" name="Slide Number Placeholder 6">
            <a:extLst>
              <a:ext uri="{FF2B5EF4-FFF2-40B4-BE49-F238E27FC236}">
                <a16:creationId xmlns:a16="http://schemas.microsoft.com/office/drawing/2014/main" id="{8F7BC29F-8A38-442F-93A3-3C9F6B38C60B}"/>
              </a:ext>
            </a:extLst>
          </p:cNvPr>
          <p:cNvSpPr>
            <a:spLocks noGrp="1"/>
          </p:cNvSpPr>
          <p:nvPr>
            <p:ph type="sldNum" sz="quarter" idx="12"/>
          </p:nvPr>
        </p:nvSpPr>
        <p:spPr/>
        <p:txBody>
          <a:bodyPr/>
          <a:lstStyle/>
          <a:p>
            <a:fld id="{E2D92875-B5D2-419A-8B37-2F3EF7B07E34}" type="slidenum">
              <a:rPr lang="en-US" smtClean="0"/>
              <a:pPr/>
              <a:t>10</a:t>
            </a:fld>
            <a:endParaRPr lang="en-US"/>
          </a:p>
        </p:txBody>
      </p:sp>
      <p:pic>
        <p:nvPicPr>
          <p:cNvPr id="22" name="Content Placeholder 21">
            <a:extLst>
              <a:ext uri="{FF2B5EF4-FFF2-40B4-BE49-F238E27FC236}">
                <a16:creationId xmlns:a16="http://schemas.microsoft.com/office/drawing/2014/main" id="{3EFC3CC7-0002-4D06-8788-29FE951A8558}"/>
              </a:ext>
            </a:extLst>
          </p:cNvPr>
          <p:cNvPicPr>
            <a:picLocks noGrp="1" noChangeAspect="1"/>
          </p:cNvPicPr>
          <p:nvPr>
            <p:ph sz="half" idx="4294967295"/>
          </p:nvPr>
        </p:nvPicPr>
        <p:blipFill>
          <a:blip r:embed="rId3" cstate="print">
            <a:extLst>
              <a:ext uri="{28A0092B-C50C-407E-A947-70E740481C1C}">
                <a14:useLocalDpi xmlns:a14="http://schemas.microsoft.com/office/drawing/2010/main" val="0"/>
              </a:ext>
            </a:extLst>
          </a:blip>
          <a:stretch>
            <a:fillRect/>
          </a:stretch>
        </p:blipFill>
        <p:spPr>
          <a:xfrm>
            <a:off x="6193366" y="1327150"/>
            <a:ext cx="2671233" cy="4006850"/>
          </a:xfrm>
        </p:spPr>
      </p:pic>
      <p:pic>
        <p:nvPicPr>
          <p:cNvPr id="25" name="Content Placeholder 10">
            <a:extLst>
              <a:ext uri="{FF2B5EF4-FFF2-40B4-BE49-F238E27FC236}">
                <a16:creationId xmlns:a16="http://schemas.microsoft.com/office/drawing/2014/main" id="{F972FF97-6543-494E-83C2-BA513A443D98}"/>
              </a:ext>
            </a:extLst>
          </p:cNvPr>
          <p:cNvPicPr>
            <a:picLocks noGrp="1" noChangeAspect="1"/>
          </p:cNvPicPr>
          <p:nvPr>
            <p:ph sz="half" idx="4294967295"/>
          </p:nvPr>
        </p:nvPicPr>
        <p:blipFill>
          <a:blip r:embed="rId4">
            <a:extLst>
              <a:ext uri="{28A0092B-C50C-407E-A947-70E740481C1C}">
                <a14:useLocalDpi xmlns:a14="http://schemas.microsoft.com/office/drawing/2010/main" val="0"/>
              </a:ext>
            </a:extLst>
          </a:blip>
          <a:stretch>
            <a:fillRect/>
          </a:stretch>
        </p:blipFill>
        <p:spPr bwMode="auto">
          <a:xfrm>
            <a:off x="2899304" y="1327150"/>
            <a:ext cx="3345391" cy="2420938"/>
          </a:xfrm>
          <a:prstGeom prst="rect">
            <a:avLst/>
          </a:prstGeom>
          <a:noFill/>
          <a:ln w="9525">
            <a:noFill/>
            <a:miter lim="800000"/>
            <a:headEnd/>
            <a:tailEnd/>
          </a:ln>
          <a:effectLst/>
        </p:spPr>
      </p:pic>
      <p:sp>
        <p:nvSpPr>
          <p:cNvPr id="3" name="Speech Bubble: Rectangle 2">
            <a:extLst>
              <a:ext uri="{FF2B5EF4-FFF2-40B4-BE49-F238E27FC236}">
                <a16:creationId xmlns:a16="http://schemas.microsoft.com/office/drawing/2014/main" id="{39C7E309-12A6-44C2-A47F-48D5EC0AA868}"/>
              </a:ext>
            </a:extLst>
          </p:cNvPr>
          <p:cNvSpPr/>
          <p:nvPr/>
        </p:nvSpPr>
        <p:spPr>
          <a:xfrm>
            <a:off x="381000" y="1981200"/>
            <a:ext cx="1600200" cy="1524000"/>
          </a:xfrm>
          <a:prstGeom prst="wedgeRectCallout">
            <a:avLst>
              <a:gd name="adj1" fmla="val 99335"/>
              <a:gd name="adj2" fmla="val -169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Intel Corp.</a:t>
            </a:r>
            <a:br>
              <a:rPr lang="en-US" dirty="0"/>
            </a:br>
            <a:r>
              <a:rPr lang="en-US" dirty="0"/>
              <a:t>Micro. Development System</a:t>
            </a:r>
          </a:p>
        </p:txBody>
      </p:sp>
      <p:pic>
        <p:nvPicPr>
          <p:cNvPr id="8" name="Picture 7">
            <a:extLst>
              <a:ext uri="{FF2B5EF4-FFF2-40B4-BE49-F238E27FC236}">
                <a16:creationId xmlns:a16="http://schemas.microsoft.com/office/drawing/2014/main" id="{5B8F1E0A-972F-4854-9150-4E2D28B733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9401" y="4528100"/>
            <a:ext cx="2573354" cy="1002199"/>
          </a:xfrm>
          <a:prstGeom prst="rect">
            <a:avLst/>
          </a:prstGeom>
        </p:spPr>
      </p:pic>
      <p:pic>
        <p:nvPicPr>
          <p:cNvPr id="12" name="Picture 11">
            <a:extLst>
              <a:ext uri="{FF2B5EF4-FFF2-40B4-BE49-F238E27FC236}">
                <a16:creationId xmlns:a16="http://schemas.microsoft.com/office/drawing/2014/main" id="{8EC011A4-3A20-4DDB-B9A2-CB1A5D2F468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56225" y="4573071"/>
            <a:ext cx="2573354" cy="1304856"/>
          </a:xfrm>
          <a:prstGeom prst="rect">
            <a:avLst/>
          </a:prstGeom>
        </p:spPr>
      </p:pic>
    </p:spTree>
    <p:extLst>
      <p:ext uri="{BB962C8B-B14F-4D97-AF65-F5344CB8AC3E}">
        <p14:creationId xmlns:p14="http://schemas.microsoft.com/office/powerpoint/2010/main" val="51451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1982: SMU and Digital Tachometer</a:t>
            </a:r>
          </a:p>
        </p:txBody>
      </p:sp>
      <p:pic>
        <p:nvPicPr>
          <p:cNvPr id="9" name="Picture Placeholder 8"/>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a:stretch>
            <a:fillRect/>
          </a:stretch>
        </p:blipFill>
        <p:spPr>
          <a:prstGeom prst="rect">
            <a:avLst/>
          </a:prstGeom>
        </p:spPr>
      </p:pic>
      <p:sp>
        <p:nvSpPr>
          <p:cNvPr id="4" name="Text Placeholder 3"/>
          <p:cNvSpPr>
            <a:spLocks noGrp="1"/>
          </p:cNvSpPr>
          <p:nvPr>
            <p:ph type="body" sz="half" idx="2"/>
          </p:nvPr>
        </p:nvSpPr>
        <p:spPr/>
        <p:txBody>
          <a:bodyPr>
            <a:normAutofit fontScale="92500" lnSpcReduction="10000"/>
          </a:bodyPr>
          <a:lstStyle/>
          <a:p>
            <a:r>
              <a:rPr lang="en-US" dirty="0"/>
              <a:t>50 Series Electronics</a:t>
            </a:r>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11</a:t>
            </a:fld>
            <a:endParaRPr lang="en-US"/>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8900" y="1295400"/>
            <a:ext cx="2400300" cy="2305050"/>
          </a:xfrm>
          <a:prstGeom prst="rect">
            <a:avLst/>
          </a:prstGeom>
          <a:ln w="57150">
            <a:solidFill>
              <a:schemeClr val="tx1"/>
            </a:solidFill>
          </a:ln>
        </p:spPr>
      </p:pic>
    </p:spTree>
    <p:extLst>
      <p:ext uri="{BB962C8B-B14F-4D97-AF65-F5344CB8AC3E}">
        <p14:creationId xmlns:p14="http://schemas.microsoft.com/office/powerpoint/2010/main" val="2364249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4C05C-091B-41A1-934B-543A76C89211}"/>
              </a:ext>
            </a:extLst>
          </p:cNvPr>
          <p:cNvSpPr>
            <a:spLocks noGrp="1"/>
          </p:cNvSpPr>
          <p:nvPr>
            <p:ph type="title"/>
          </p:nvPr>
        </p:nvSpPr>
        <p:spPr/>
        <p:txBody>
          <a:bodyPr/>
          <a:lstStyle/>
          <a:p>
            <a:r>
              <a:rPr lang="en-US" dirty="0"/>
              <a:t>~1983: Development Tools</a:t>
            </a:r>
          </a:p>
        </p:txBody>
      </p:sp>
      <p:sp>
        <p:nvSpPr>
          <p:cNvPr id="11" name="Text Placeholder 10">
            <a:extLst>
              <a:ext uri="{FF2B5EF4-FFF2-40B4-BE49-F238E27FC236}">
                <a16:creationId xmlns:a16="http://schemas.microsoft.com/office/drawing/2014/main" id="{D988E76C-B2D0-4CAE-A1D5-1ECF39DFF6B6}"/>
              </a:ext>
            </a:extLst>
          </p:cNvPr>
          <p:cNvSpPr>
            <a:spLocks noGrp="1"/>
          </p:cNvSpPr>
          <p:nvPr>
            <p:ph type="body" sz="half" idx="2"/>
          </p:nvPr>
        </p:nvSpPr>
        <p:spPr/>
        <p:txBody>
          <a:bodyPr>
            <a:normAutofit fontScale="92500" lnSpcReduction="10000"/>
          </a:bodyPr>
          <a:lstStyle/>
          <a:p>
            <a:r>
              <a:rPr lang="en-US" dirty="0"/>
              <a:t>“Advanced” Development System. We had a very few like this and many of the prior version.</a:t>
            </a:r>
          </a:p>
        </p:txBody>
      </p:sp>
      <p:sp>
        <p:nvSpPr>
          <p:cNvPr id="5" name="Date Placeholder 4">
            <a:extLst>
              <a:ext uri="{FF2B5EF4-FFF2-40B4-BE49-F238E27FC236}">
                <a16:creationId xmlns:a16="http://schemas.microsoft.com/office/drawing/2014/main" id="{8D706EF3-1636-48A0-A0C7-EFF3A184653A}"/>
              </a:ext>
            </a:extLst>
          </p:cNvPr>
          <p:cNvSpPr>
            <a:spLocks noGrp="1"/>
          </p:cNvSpPr>
          <p:nvPr>
            <p:ph type="dt" sz="half" idx="10"/>
          </p:nvPr>
        </p:nvSpPr>
        <p:spPr/>
        <p:txBody>
          <a:bodyPr/>
          <a:lstStyle/>
          <a:p>
            <a:r>
              <a:rPr lang="en-US"/>
              <a:t>8 Feb 2018</a:t>
            </a:r>
          </a:p>
        </p:txBody>
      </p:sp>
      <p:sp>
        <p:nvSpPr>
          <p:cNvPr id="6" name="Footer Placeholder 5">
            <a:extLst>
              <a:ext uri="{FF2B5EF4-FFF2-40B4-BE49-F238E27FC236}">
                <a16:creationId xmlns:a16="http://schemas.microsoft.com/office/drawing/2014/main" id="{A0A5C2DE-381C-4C97-A4A6-4B01D30DE11A}"/>
              </a:ext>
            </a:extLst>
          </p:cNvPr>
          <p:cNvSpPr>
            <a:spLocks noGrp="1"/>
          </p:cNvSpPr>
          <p:nvPr>
            <p:ph type="ftr" sz="quarter" idx="11"/>
          </p:nvPr>
        </p:nvSpPr>
        <p:spPr/>
        <p:txBody>
          <a:bodyPr/>
          <a:lstStyle/>
          <a:p>
            <a:r>
              <a:rPr lang="en-US"/>
              <a:t>000.01 - About the Instructor</a:t>
            </a:r>
          </a:p>
        </p:txBody>
      </p:sp>
      <p:sp>
        <p:nvSpPr>
          <p:cNvPr id="7" name="Slide Number Placeholder 6">
            <a:extLst>
              <a:ext uri="{FF2B5EF4-FFF2-40B4-BE49-F238E27FC236}">
                <a16:creationId xmlns:a16="http://schemas.microsoft.com/office/drawing/2014/main" id="{19E19165-717B-47C1-A264-A710F8FE2728}"/>
              </a:ext>
            </a:extLst>
          </p:cNvPr>
          <p:cNvSpPr>
            <a:spLocks noGrp="1"/>
          </p:cNvSpPr>
          <p:nvPr>
            <p:ph type="sldNum" sz="quarter" idx="12"/>
          </p:nvPr>
        </p:nvSpPr>
        <p:spPr/>
        <p:txBody>
          <a:bodyPr/>
          <a:lstStyle/>
          <a:p>
            <a:fld id="{E2D92875-B5D2-419A-8B37-2F3EF7B07E34}" type="slidenum">
              <a:rPr lang="en-US" smtClean="0"/>
              <a:pPr/>
              <a:t>12</a:t>
            </a:fld>
            <a:endParaRPr lang="en-US"/>
          </a:p>
        </p:txBody>
      </p:sp>
      <p:pic>
        <p:nvPicPr>
          <p:cNvPr id="17" name="Picture 16">
            <a:extLst>
              <a:ext uri="{FF2B5EF4-FFF2-40B4-BE49-F238E27FC236}">
                <a16:creationId xmlns:a16="http://schemas.microsoft.com/office/drawing/2014/main" id="{BE19B0E6-B438-4B7E-83BC-2E07C42510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14400" y="1371599"/>
            <a:ext cx="3297195" cy="4995333"/>
          </a:xfrm>
          <a:prstGeom prst="rect">
            <a:avLst/>
          </a:prstGeom>
        </p:spPr>
      </p:pic>
      <p:sp>
        <p:nvSpPr>
          <p:cNvPr id="18" name="TextBox 17">
            <a:extLst>
              <a:ext uri="{FF2B5EF4-FFF2-40B4-BE49-F238E27FC236}">
                <a16:creationId xmlns:a16="http://schemas.microsoft.com/office/drawing/2014/main" id="{24AC59A2-C3A1-4A11-A7AE-CB6107C6FA4F}"/>
              </a:ext>
            </a:extLst>
          </p:cNvPr>
          <p:cNvSpPr txBox="1"/>
          <p:nvPr/>
        </p:nvSpPr>
        <p:spPr>
          <a:xfrm>
            <a:off x="5029200" y="1600200"/>
            <a:ext cx="3429000" cy="4524315"/>
          </a:xfrm>
          <a:prstGeom prst="rect">
            <a:avLst/>
          </a:prstGeom>
          <a:noFill/>
        </p:spPr>
        <p:txBody>
          <a:bodyPr wrap="square" rtlCol="0">
            <a:spAutoFit/>
          </a:bodyPr>
          <a:lstStyle/>
          <a:p>
            <a:r>
              <a:rPr lang="en-US" dirty="0"/>
              <a:t>Intel </a:t>
            </a:r>
            <a:r>
              <a:rPr lang="en-US" dirty="0" err="1"/>
              <a:t>Intellec</a:t>
            </a:r>
            <a:r>
              <a:rPr lang="en-US" dirty="0"/>
              <a:t> MDS-80</a:t>
            </a:r>
          </a:p>
          <a:p>
            <a:r>
              <a:rPr lang="en-US" dirty="0"/>
              <a:t>Prom Programmer</a:t>
            </a:r>
          </a:p>
          <a:p>
            <a:r>
              <a:rPr lang="en-US" dirty="0"/>
              <a:t>[UV Eraser not shown]</a:t>
            </a:r>
          </a:p>
          <a:p>
            <a:endParaRPr lang="en-US" dirty="0"/>
          </a:p>
          <a:p>
            <a:endParaRPr lang="en-US" dirty="0"/>
          </a:p>
          <a:p>
            <a:r>
              <a:rPr lang="en-US" dirty="0"/>
              <a:t>Glass Teletype / CPU</a:t>
            </a:r>
          </a:p>
          <a:p>
            <a:r>
              <a:rPr lang="en-US" dirty="0"/>
              <a:t>[Emulator Adapter not shown]</a:t>
            </a:r>
          </a:p>
          <a:p>
            <a:endParaRPr lang="en-US" dirty="0"/>
          </a:p>
          <a:p>
            <a:endParaRPr lang="en-US" dirty="0"/>
          </a:p>
          <a:p>
            <a:endParaRPr lang="en-US" dirty="0"/>
          </a:p>
          <a:p>
            <a:r>
              <a:rPr lang="en-US" dirty="0"/>
              <a:t>Dual Floppy</a:t>
            </a:r>
          </a:p>
          <a:p>
            <a:endParaRPr lang="en-US" dirty="0"/>
          </a:p>
          <a:p>
            <a:endParaRPr lang="en-US" dirty="0"/>
          </a:p>
          <a:p>
            <a:endParaRPr lang="en-US" dirty="0"/>
          </a:p>
          <a:p>
            <a:endParaRPr lang="en-US" dirty="0"/>
          </a:p>
          <a:p>
            <a:r>
              <a:rPr lang="en-US" dirty="0"/>
              <a:t>Keyboard</a:t>
            </a:r>
          </a:p>
        </p:txBody>
      </p:sp>
    </p:spTree>
    <p:extLst>
      <p:ext uri="{BB962C8B-B14F-4D97-AF65-F5344CB8AC3E}">
        <p14:creationId xmlns:p14="http://schemas.microsoft.com/office/powerpoint/2010/main" val="217028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1983: Digital Tachometer with Clock</a:t>
            </a:r>
          </a:p>
        </p:txBody>
      </p:sp>
      <p:sp>
        <p:nvSpPr>
          <p:cNvPr id="15" name="Text Placeholder 14"/>
          <p:cNvSpPr>
            <a:spLocks noGrp="1"/>
          </p:cNvSpPr>
          <p:nvPr>
            <p:ph type="body" sz="half" idx="2"/>
          </p:nvPr>
        </p:nvSpPr>
        <p:spPr/>
        <p:txBody>
          <a:bodyPr>
            <a:normAutofit fontScale="92500" lnSpcReduction="10000"/>
          </a:bodyPr>
          <a:lstStyle/>
          <a:p>
            <a:endParaRPr lang="en-US" dirty="0"/>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13</a:t>
            </a:fld>
            <a:endParaRPr lang="en-US"/>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a:stretch>
            <a:fillRect/>
          </a:stretch>
        </p:blipFill>
        <p:spPr>
          <a:prstGeom prst="rect">
            <a:avLst/>
          </a:prstGeom>
        </p:spPr>
      </p:pic>
      <p:sp>
        <p:nvSpPr>
          <p:cNvPr id="10" name="TextBox 9">
            <a:extLst>
              <a:ext uri="{FF2B5EF4-FFF2-40B4-BE49-F238E27FC236}">
                <a16:creationId xmlns:a16="http://schemas.microsoft.com/office/drawing/2014/main" id="{1E864102-3C1B-4140-BE54-424D3E533600}"/>
              </a:ext>
            </a:extLst>
          </p:cNvPr>
          <p:cNvSpPr txBox="1"/>
          <p:nvPr/>
        </p:nvSpPr>
        <p:spPr>
          <a:xfrm>
            <a:off x="1295400" y="2599016"/>
            <a:ext cx="2438400" cy="2585323"/>
          </a:xfrm>
          <a:prstGeom prst="rect">
            <a:avLst/>
          </a:prstGeom>
          <a:solidFill>
            <a:srgbClr val="000000">
              <a:alpha val="60000"/>
            </a:srgbClr>
          </a:solidFill>
        </p:spPr>
        <p:txBody>
          <a:bodyPr wrap="square" rtlCol="0">
            <a:spAutoFit/>
          </a:bodyPr>
          <a:lstStyle/>
          <a:p>
            <a:r>
              <a:rPr lang="en-US" dirty="0">
                <a:solidFill>
                  <a:schemeClr val="bg1"/>
                </a:solidFill>
              </a:rPr>
              <a:t>CMOS Tachometer</a:t>
            </a:r>
          </a:p>
          <a:p>
            <a:br>
              <a:rPr lang="en-US" dirty="0">
                <a:solidFill>
                  <a:schemeClr val="bg1"/>
                </a:solidFill>
              </a:rPr>
            </a:br>
            <a:r>
              <a:rPr lang="en-US" dirty="0">
                <a:solidFill>
                  <a:schemeClr val="bg1"/>
                </a:solidFill>
              </a:rPr>
              <a:t>80C49</a:t>
            </a:r>
          </a:p>
          <a:p>
            <a:r>
              <a:rPr lang="en-US" dirty="0">
                <a:solidFill>
                  <a:schemeClr val="bg1"/>
                </a:solidFill>
              </a:rPr>
              <a:t>ROM: 2K</a:t>
            </a:r>
          </a:p>
          <a:p>
            <a:r>
              <a:rPr lang="en-US" dirty="0">
                <a:solidFill>
                  <a:schemeClr val="bg1"/>
                </a:solidFill>
              </a:rPr>
              <a:t>RAM: 128 B</a:t>
            </a:r>
          </a:p>
          <a:p>
            <a:r>
              <a:rPr lang="en-US" dirty="0">
                <a:solidFill>
                  <a:schemeClr val="bg1"/>
                </a:solidFill>
              </a:rPr>
              <a:t>[DIP Switches]</a:t>
            </a:r>
          </a:p>
          <a:p>
            <a:endParaRPr lang="en-US" dirty="0">
              <a:solidFill>
                <a:schemeClr val="bg1"/>
              </a:solidFill>
            </a:endParaRPr>
          </a:p>
          <a:p>
            <a:r>
              <a:rPr lang="en-US" dirty="0">
                <a:solidFill>
                  <a:schemeClr val="bg1"/>
                </a:solidFill>
              </a:rPr>
              <a:t>Assembly Language</a:t>
            </a:r>
          </a:p>
          <a:p>
            <a:endParaRPr lang="en-US" dirty="0">
              <a:solidFill>
                <a:schemeClr val="bg1"/>
              </a:solidFill>
            </a:endParaRPr>
          </a:p>
        </p:txBody>
      </p:sp>
      <p:pic>
        <p:nvPicPr>
          <p:cNvPr id="9" name="Picture 8">
            <a:extLst>
              <a:ext uri="{FF2B5EF4-FFF2-40B4-BE49-F238E27FC236}">
                <a16:creationId xmlns:a16="http://schemas.microsoft.com/office/drawing/2014/main" id="{78C65C69-6ACF-43F9-906B-8EF4FEB715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200" y="4893859"/>
            <a:ext cx="1600200" cy="1337481"/>
          </a:xfrm>
          <a:prstGeom prst="rect">
            <a:avLst/>
          </a:prstGeom>
        </p:spPr>
      </p:pic>
    </p:spTree>
    <p:extLst>
      <p:ext uri="{BB962C8B-B14F-4D97-AF65-F5344CB8AC3E}">
        <p14:creationId xmlns:p14="http://schemas.microsoft.com/office/powerpoint/2010/main" val="207266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5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~1985: Performance Monitor</a:t>
            </a:r>
          </a:p>
        </p:txBody>
      </p:sp>
      <p:pic>
        <p:nvPicPr>
          <p:cNvPr id="8" name="Picture Placeholder 7"/>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l="1750" r="1750"/>
          <a:stretch>
            <a:fillRect/>
          </a:stretch>
        </p:blipFill>
        <p:spPr/>
      </p:pic>
      <p:sp>
        <p:nvSpPr>
          <p:cNvPr id="4" name="Text Placeholder 3"/>
          <p:cNvSpPr>
            <a:spLocks noGrp="1"/>
          </p:cNvSpPr>
          <p:nvPr>
            <p:ph type="body" sz="half" idx="2"/>
          </p:nvPr>
        </p:nvSpPr>
        <p:spPr/>
        <p:txBody>
          <a:bodyPr>
            <a:normAutofit fontScale="92500" lnSpcReduction="10000"/>
          </a:bodyPr>
          <a:lstStyle/>
          <a:p>
            <a:r>
              <a:rPr lang="en-US" dirty="0"/>
              <a:t>Variations of this were created in the 80’s for tractors, balers, and more…</a:t>
            </a:r>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14</a:t>
            </a:fld>
            <a:endParaRPr lang="en-US"/>
          </a:p>
        </p:txBody>
      </p:sp>
    </p:spTree>
    <p:extLst>
      <p:ext uri="{BB962C8B-B14F-4D97-AF65-F5344CB8AC3E}">
        <p14:creationId xmlns:p14="http://schemas.microsoft.com/office/powerpoint/2010/main" val="405839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idx="1"/>
          </p:nvPr>
        </p:nvPicPr>
        <p:blipFill>
          <a:blip r:embed="rId3">
            <a:extLst>
              <a:ext uri="{28A0092B-C50C-407E-A947-70E740481C1C}">
                <a14:useLocalDpi xmlns:a14="http://schemas.microsoft.com/office/drawing/2010/main" val="0"/>
              </a:ext>
            </a:extLst>
          </a:blip>
          <a:srcRect/>
          <a:stretch>
            <a:fillRect/>
          </a:stretch>
        </p:blipFill>
        <p:spPr>
          <a:prstGeom prst="rect">
            <a:avLst/>
          </a:prstGeom>
        </p:spPr>
      </p:pic>
      <p:sp>
        <p:nvSpPr>
          <p:cNvPr id="2" name="Title 1"/>
          <p:cNvSpPr>
            <a:spLocks noGrp="1"/>
          </p:cNvSpPr>
          <p:nvPr>
            <p:ph type="title"/>
          </p:nvPr>
        </p:nvSpPr>
        <p:spPr/>
        <p:txBody>
          <a:bodyPr/>
          <a:lstStyle/>
          <a:p>
            <a:r>
              <a:rPr lang="en-US" dirty="0"/>
              <a:t>1988: </a:t>
            </a:r>
            <a:r>
              <a:rPr lang="en-US" dirty="0" err="1"/>
              <a:t>IntelliTrak</a:t>
            </a:r>
            <a:r>
              <a:rPr lang="en-US" dirty="0"/>
              <a:t> (First “Network” in production)</a:t>
            </a:r>
          </a:p>
        </p:txBody>
      </p:sp>
      <p:sp>
        <p:nvSpPr>
          <p:cNvPr id="4" name="Text Placeholder 3"/>
          <p:cNvSpPr>
            <a:spLocks noGrp="1"/>
          </p:cNvSpPr>
          <p:nvPr>
            <p:ph type="body" sz="half" idx="2"/>
          </p:nvPr>
        </p:nvSpPr>
        <p:spPr/>
        <p:txBody>
          <a:bodyPr>
            <a:normAutofit fontScale="92500" lnSpcReduction="10000"/>
          </a:bodyPr>
          <a:lstStyle/>
          <a:p>
            <a:r>
              <a:rPr lang="en-US" dirty="0"/>
              <a:t>55 Series, 60 series</a:t>
            </a:r>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15</a:t>
            </a:fld>
            <a:endParaRPr lang="en-US"/>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1200" y="1283111"/>
            <a:ext cx="3048000" cy="2033588"/>
          </a:xfrm>
          <a:prstGeom prst="rect">
            <a:avLst/>
          </a:prstGeom>
          <a:ln w="57150">
            <a:solidFill>
              <a:schemeClr val="tx1"/>
            </a:solidFill>
          </a:ln>
        </p:spPr>
      </p:pic>
      <p:sp>
        <p:nvSpPr>
          <p:cNvPr id="10" name="TextBox 9">
            <a:extLst>
              <a:ext uri="{FF2B5EF4-FFF2-40B4-BE49-F238E27FC236}">
                <a16:creationId xmlns:a16="http://schemas.microsoft.com/office/drawing/2014/main" id="{00665914-4343-42FA-9AC3-D75DCEB309B6}"/>
              </a:ext>
            </a:extLst>
          </p:cNvPr>
          <p:cNvSpPr txBox="1"/>
          <p:nvPr/>
        </p:nvSpPr>
        <p:spPr>
          <a:xfrm>
            <a:off x="838200" y="2738378"/>
            <a:ext cx="2438400" cy="3139321"/>
          </a:xfrm>
          <a:prstGeom prst="rect">
            <a:avLst/>
          </a:prstGeom>
          <a:solidFill>
            <a:srgbClr val="000000">
              <a:alpha val="60000"/>
            </a:srgbClr>
          </a:solidFill>
        </p:spPr>
        <p:txBody>
          <a:bodyPr wrap="square" rtlCol="0">
            <a:spAutoFit/>
          </a:bodyPr>
          <a:lstStyle/>
          <a:p>
            <a:r>
              <a:rPr lang="en-US" dirty="0">
                <a:solidFill>
                  <a:schemeClr val="bg1"/>
                </a:solidFill>
              </a:rPr>
              <a:t>Perf Mon + Tach</a:t>
            </a:r>
          </a:p>
          <a:p>
            <a:br>
              <a:rPr lang="en-US" dirty="0">
                <a:solidFill>
                  <a:schemeClr val="bg1"/>
                </a:solidFill>
              </a:rPr>
            </a:br>
            <a:r>
              <a:rPr lang="en-US" dirty="0">
                <a:solidFill>
                  <a:schemeClr val="bg1"/>
                </a:solidFill>
              </a:rPr>
              <a:t>68HC11A8</a:t>
            </a:r>
          </a:p>
          <a:p>
            <a:r>
              <a:rPr lang="en-US" dirty="0">
                <a:solidFill>
                  <a:schemeClr val="bg1"/>
                </a:solidFill>
              </a:rPr>
              <a:t>    2 MHz</a:t>
            </a:r>
          </a:p>
          <a:p>
            <a:r>
              <a:rPr lang="en-US" dirty="0">
                <a:solidFill>
                  <a:schemeClr val="bg1"/>
                </a:solidFill>
              </a:rPr>
              <a:t>    8 K Masked ROM</a:t>
            </a:r>
          </a:p>
          <a:p>
            <a:r>
              <a:rPr lang="en-US" dirty="0">
                <a:solidFill>
                  <a:schemeClr val="bg1"/>
                </a:solidFill>
              </a:rPr>
              <a:t>256 B RAM</a:t>
            </a:r>
          </a:p>
          <a:p>
            <a:r>
              <a:rPr lang="en-US" dirty="0">
                <a:solidFill>
                  <a:schemeClr val="bg1"/>
                </a:solidFill>
              </a:rPr>
              <a:t>512 B EEROM</a:t>
            </a:r>
          </a:p>
          <a:p>
            <a:r>
              <a:rPr lang="en-US" dirty="0">
                <a:solidFill>
                  <a:schemeClr val="bg1"/>
                </a:solidFill>
              </a:rPr>
              <a:t>CCD Network</a:t>
            </a:r>
          </a:p>
          <a:p>
            <a:endParaRPr lang="en-US" dirty="0">
              <a:solidFill>
                <a:schemeClr val="bg1"/>
              </a:solidFill>
            </a:endParaRPr>
          </a:p>
          <a:p>
            <a:r>
              <a:rPr lang="en-US" dirty="0">
                <a:solidFill>
                  <a:schemeClr val="bg1"/>
                </a:solidFill>
              </a:rPr>
              <a:t>Assembly Language</a:t>
            </a:r>
          </a:p>
          <a:p>
            <a:endParaRPr lang="en-US" dirty="0">
              <a:solidFill>
                <a:schemeClr val="bg1"/>
              </a:solidFill>
            </a:endParaRPr>
          </a:p>
        </p:txBody>
      </p:sp>
    </p:spTree>
    <p:extLst>
      <p:ext uri="{BB962C8B-B14F-4D97-AF65-F5344CB8AC3E}">
        <p14:creationId xmlns:p14="http://schemas.microsoft.com/office/powerpoint/2010/main" val="2542442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~1988: If Marketing knew then what we know now …</a:t>
            </a:r>
          </a:p>
        </p:txBody>
      </p:sp>
      <p:pic>
        <p:nvPicPr>
          <p:cNvPr id="8" name="Picture Placeholder 7"/>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Text Placeholder 3"/>
          <p:cNvSpPr>
            <a:spLocks noGrp="1"/>
          </p:cNvSpPr>
          <p:nvPr>
            <p:ph type="body" sz="half" idx="2"/>
          </p:nvPr>
        </p:nvSpPr>
        <p:spPr/>
        <p:txBody>
          <a:bodyPr>
            <a:normAutofit fontScale="92500" lnSpcReduction="10000"/>
          </a:bodyPr>
          <a:lstStyle/>
          <a:p>
            <a:endParaRPr lang="en-US"/>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endParaRPr lang="en-US" dirty="0"/>
          </a:p>
        </p:txBody>
      </p:sp>
      <p:sp>
        <p:nvSpPr>
          <p:cNvPr id="7" name="Slide Number Placeholder 6"/>
          <p:cNvSpPr>
            <a:spLocks noGrp="1"/>
          </p:cNvSpPr>
          <p:nvPr>
            <p:ph type="sldNum" sz="quarter" idx="12"/>
          </p:nvPr>
        </p:nvSpPr>
        <p:spPr/>
        <p:txBody>
          <a:bodyPr/>
          <a:lstStyle/>
          <a:p>
            <a:fld id="{E2D92875-B5D2-419A-8B37-2F3EF7B07E34}" type="slidenum">
              <a:rPr lang="en-US" smtClean="0"/>
              <a:pPr/>
              <a:t>16</a:t>
            </a:fld>
            <a:endParaRPr lang="en-US"/>
          </a:p>
        </p:txBody>
      </p:sp>
    </p:spTree>
    <p:extLst>
      <p:ext uri="{BB962C8B-B14F-4D97-AF65-F5344CB8AC3E}">
        <p14:creationId xmlns:p14="http://schemas.microsoft.com/office/powerpoint/2010/main" val="8757535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14" name="Ink 13">
                <a:extLst>
                  <a:ext uri="{FF2B5EF4-FFF2-40B4-BE49-F238E27FC236}">
                    <a16:creationId xmlns:a16="http://schemas.microsoft.com/office/drawing/2014/main" id="{5E4A4FBA-622F-4E59-BC95-DC942F57E6C0}"/>
                  </a:ext>
                </a:extLst>
              </p14:cNvPr>
              <p14:cNvContentPartPr/>
              <p14:nvPr/>
            </p14:nvContentPartPr>
            <p14:xfrm>
              <a:off x="2440535" y="4000278"/>
              <a:ext cx="4228920" cy="1556280"/>
            </p14:xfrm>
          </p:contentPart>
        </mc:Choice>
        <mc:Fallback xmlns="">
          <p:pic>
            <p:nvPicPr>
              <p:cNvPr id="14" name="Ink 13">
                <a:extLst>
                  <a:ext uri="{FF2B5EF4-FFF2-40B4-BE49-F238E27FC236}">
                    <a16:creationId xmlns:a16="http://schemas.microsoft.com/office/drawing/2014/main" id="{5E4A4FBA-622F-4E59-BC95-DC942F57E6C0}"/>
                  </a:ext>
                </a:extLst>
              </p:cNvPr>
              <p:cNvPicPr/>
              <p:nvPr/>
            </p:nvPicPr>
            <p:blipFill>
              <a:blip r:embed="rId4"/>
              <a:stretch>
                <a:fillRect/>
              </a:stretch>
            </p:blipFill>
            <p:spPr>
              <a:xfrm>
                <a:off x="2412095" y="3971838"/>
                <a:ext cx="4285440" cy="1612800"/>
              </a:xfrm>
              <a:prstGeom prst="rect">
                <a:avLst/>
              </a:prstGeom>
            </p:spPr>
          </p:pic>
        </mc:Fallback>
      </mc:AlternateContent>
      <p:sp>
        <p:nvSpPr>
          <p:cNvPr id="2" name="Title 1"/>
          <p:cNvSpPr>
            <a:spLocks noGrp="1"/>
          </p:cNvSpPr>
          <p:nvPr>
            <p:ph type="title"/>
          </p:nvPr>
        </p:nvSpPr>
        <p:spPr/>
        <p:txBody>
          <a:bodyPr>
            <a:normAutofit/>
          </a:bodyPr>
          <a:lstStyle/>
          <a:p>
            <a:r>
              <a:rPr lang="en-US" dirty="0"/>
              <a:t>~1988: </a:t>
            </a:r>
            <a:r>
              <a:rPr lang="en-US" dirty="0" err="1"/>
              <a:t>IntelliTrak</a:t>
            </a:r>
            <a:r>
              <a:rPr lang="en-US" dirty="0"/>
              <a:t> (First Factory Programming)</a:t>
            </a:r>
          </a:p>
        </p:txBody>
      </p:sp>
      <p:sp>
        <p:nvSpPr>
          <p:cNvPr id="4" name="Text Placeholder 3"/>
          <p:cNvSpPr>
            <a:spLocks noGrp="1"/>
          </p:cNvSpPr>
          <p:nvPr>
            <p:ph type="body" sz="half" idx="2"/>
          </p:nvPr>
        </p:nvSpPr>
        <p:spPr/>
        <p:txBody>
          <a:bodyPr>
            <a:normAutofit fontScale="92500" lnSpcReduction="10000"/>
          </a:bodyPr>
          <a:lstStyle/>
          <a:p>
            <a:endParaRPr lang="en-US"/>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17</a:t>
            </a:fld>
            <a:endParaRPr lang="en-US"/>
          </a:p>
        </p:txBody>
      </p:sp>
      <p:pic>
        <p:nvPicPr>
          <p:cNvPr id="8" name="Picture Placeholder 8"/>
          <p:cNvPicPr>
            <a:picLocks noGrp="1" noChangeAspect="1"/>
          </p:cNvPicPr>
          <p:nvPr>
            <p:ph type="pic" idx="1"/>
          </p:nvPr>
        </p:nvPicPr>
        <p:blipFill>
          <a:blip r:embed="rId5">
            <a:extLst>
              <a:ext uri="{28A0092B-C50C-407E-A947-70E740481C1C}">
                <a14:useLocalDpi xmlns:a14="http://schemas.microsoft.com/office/drawing/2010/main" val="0"/>
              </a:ext>
            </a:extLst>
          </a:blip>
          <a:srcRect/>
          <a:stretch>
            <a:fillRect/>
          </a:stretch>
        </p:blipFill>
        <p:spPr>
          <a:xfrm>
            <a:off x="4267200" y="1295400"/>
            <a:ext cx="4419600" cy="2741789"/>
          </a:xfrm>
          <a:prstGeom prst="rect">
            <a:avLst/>
          </a:prstGeom>
        </p:spPr>
      </p:pic>
      <p:pic>
        <p:nvPicPr>
          <p:cNvPr id="3" name="Picture 2">
            <a:extLst>
              <a:ext uri="{FF2B5EF4-FFF2-40B4-BE49-F238E27FC236}">
                <a16:creationId xmlns:a16="http://schemas.microsoft.com/office/drawing/2014/main" id="{BADDD676-4063-4D8B-9CE8-B620873804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00" y="3124200"/>
            <a:ext cx="2024063" cy="2962759"/>
          </a:xfrm>
          <a:prstGeom prst="rect">
            <a:avLst/>
          </a:prstGeom>
        </p:spPr>
      </p:pic>
      <p:pic>
        <p:nvPicPr>
          <p:cNvPr id="11" name="Picture 10">
            <a:extLst>
              <a:ext uri="{FF2B5EF4-FFF2-40B4-BE49-F238E27FC236}">
                <a16:creationId xmlns:a16="http://schemas.microsoft.com/office/drawing/2014/main" id="{B3759A52-5AC4-4211-85A0-F0A8F90C6FE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11117" y="4864010"/>
            <a:ext cx="1786549" cy="1224729"/>
          </a:xfrm>
          <a:prstGeom prst="rect">
            <a:avLst/>
          </a:prstGeom>
        </p:spPr>
      </p:pic>
      <p:pic>
        <p:nvPicPr>
          <p:cNvPr id="17" name="Picture 16">
            <a:extLst>
              <a:ext uri="{FF2B5EF4-FFF2-40B4-BE49-F238E27FC236}">
                <a16:creationId xmlns:a16="http://schemas.microsoft.com/office/drawing/2014/main" id="{AC25EE26-ADDE-4FAF-9C99-1256FB927EF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66801" y="1586556"/>
            <a:ext cx="2547116" cy="2261544"/>
          </a:xfrm>
          <a:prstGeom prst="rect">
            <a:avLst/>
          </a:prstGeom>
        </p:spPr>
      </p:pic>
    </p:spTree>
    <p:extLst>
      <p:ext uri="{BB962C8B-B14F-4D97-AF65-F5344CB8AC3E}">
        <p14:creationId xmlns:p14="http://schemas.microsoft.com/office/powerpoint/2010/main" val="1520867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281FD2D-5220-430F-A19F-F0D29ED9AF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43" y="1518105"/>
            <a:ext cx="9144000" cy="4441372"/>
          </a:xfrm>
          <a:prstGeom prst="rect">
            <a:avLst/>
          </a:prstGeom>
        </p:spPr>
      </p:pic>
      <p:sp>
        <p:nvSpPr>
          <p:cNvPr id="2" name="Title 1"/>
          <p:cNvSpPr>
            <a:spLocks noGrp="1"/>
          </p:cNvSpPr>
          <p:nvPr>
            <p:ph type="title"/>
          </p:nvPr>
        </p:nvSpPr>
        <p:spPr/>
        <p:txBody>
          <a:bodyPr>
            <a:normAutofit/>
          </a:bodyPr>
          <a:lstStyle/>
          <a:p>
            <a:r>
              <a:rPr lang="en-US" dirty="0"/>
              <a:t>~1992: Digital Tachometer (First 100% “C” Code)</a:t>
            </a:r>
          </a:p>
        </p:txBody>
      </p:sp>
      <p:sp>
        <p:nvSpPr>
          <p:cNvPr id="4" name="Text Placeholder 3"/>
          <p:cNvSpPr>
            <a:spLocks noGrp="1"/>
          </p:cNvSpPr>
          <p:nvPr>
            <p:ph type="body" sz="half" idx="2"/>
          </p:nvPr>
        </p:nvSpPr>
        <p:spPr/>
        <p:txBody>
          <a:bodyPr>
            <a:normAutofit fontScale="92500" lnSpcReduction="10000"/>
          </a:bodyPr>
          <a:lstStyle/>
          <a:p>
            <a:endParaRPr lang="en-US"/>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18</a:t>
            </a:fld>
            <a:endParaRPr lang="en-US"/>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6619" y="1295400"/>
            <a:ext cx="3072581" cy="2089853"/>
          </a:xfrm>
          <a:prstGeom prst="rect">
            <a:avLst/>
          </a:prstGeom>
          <a:ln w="57150">
            <a:solidFill>
              <a:schemeClr val="tx1"/>
            </a:solidFill>
          </a:ln>
        </p:spPr>
      </p:pic>
      <p:sp>
        <p:nvSpPr>
          <p:cNvPr id="9" name="TextBox 8">
            <a:extLst>
              <a:ext uri="{FF2B5EF4-FFF2-40B4-BE49-F238E27FC236}">
                <a16:creationId xmlns:a16="http://schemas.microsoft.com/office/drawing/2014/main" id="{41D73E37-E220-4BD3-941D-1F4F42EB0363}"/>
              </a:ext>
            </a:extLst>
          </p:cNvPr>
          <p:cNvSpPr txBox="1"/>
          <p:nvPr/>
        </p:nvSpPr>
        <p:spPr>
          <a:xfrm>
            <a:off x="698500" y="2340326"/>
            <a:ext cx="2438400" cy="3139321"/>
          </a:xfrm>
          <a:prstGeom prst="rect">
            <a:avLst/>
          </a:prstGeom>
          <a:solidFill>
            <a:srgbClr val="000000">
              <a:alpha val="60000"/>
            </a:srgbClr>
          </a:solidFill>
        </p:spPr>
        <p:txBody>
          <a:bodyPr wrap="square" rtlCol="0">
            <a:spAutoFit/>
          </a:bodyPr>
          <a:lstStyle/>
          <a:p>
            <a:r>
              <a:rPr lang="en-US" dirty="0">
                <a:solidFill>
                  <a:schemeClr val="bg1"/>
                </a:solidFill>
              </a:rPr>
              <a:t>Tachometer</a:t>
            </a:r>
          </a:p>
          <a:p>
            <a:br>
              <a:rPr lang="en-US" dirty="0">
                <a:solidFill>
                  <a:schemeClr val="bg1"/>
                </a:solidFill>
              </a:rPr>
            </a:br>
            <a:r>
              <a:rPr lang="en-US" dirty="0">
                <a:solidFill>
                  <a:schemeClr val="bg1"/>
                </a:solidFill>
              </a:rPr>
              <a:t>8051 Variant</a:t>
            </a:r>
          </a:p>
          <a:p>
            <a:endParaRPr lang="en-US" dirty="0">
              <a:solidFill>
                <a:schemeClr val="bg1"/>
              </a:solidFill>
            </a:endParaRPr>
          </a:p>
          <a:p>
            <a:r>
              <a:rPr lang="en-US" dirty="0">
                <a:solidFill>
                  <a:schemeClr val="bg1"/>
                </a:solidFill>
              </a:rPr>
              <a:t>8K OTP ROM</a:t>
            </a:r>
          </a:p>
          <a:p>
            <a:r>
              <a:rPr lang="en-US" dirty="0">
                <a:solidFill>
                  <a:schemeClr val="bg1"/>
                </a:solidFill>
              </a:rPr>
              <a:t>256 B RAM</a:t>
            </a:r>
          </a:p>
          <a:p>
            <a:r>
              <a:rPr lang="en-US" dirty="0">
                <a:solidFill>
                  <a:schemeClr val="bg1"/>
                </a:solidFill>
              </a:rPr>
              <a:t>256 B EEROM</a:t>
            </a:r>
          </a:p>
          <a:p>
            <a:r>
              <a:rPr lang="en-US" dirty="0">
                <a:solidFill>
                  <a:schemeClr val="bg1"/>
                </a:solidFill>
              </a:rPr>
              <a:t>CCD Network</a:t>
            </a:r>
          </a:p>
          <a:p>
            <a:endParaRPr lang="en-US" dirty="0">
              <a:solidFill>
                <a:schemeClr val="bg1"/>
              </a:solidFill>
            </a:endParaRPr>
          </a:p>
          <a:p>
            <a:r>
              <a:rPr lang="en-US" dirty="0">
                <a:solidFill>
                  <a:schemeClr val="bg1"/>
                </a:solidFill>
              </a:rPr>
              <a:t>100% C</a:t>
            </a:r>
          </a:p>
          <a:p>
            <a:endParaRPr lang="en-US" dirty="0">
              <a:solidFill>
                <a:schemeClr val="bg1"/>
              </a:solidFill>
            </a:endParaRPr>
          </a:p>
        </p:txBody>
      </p:sp>
      <p:cxnSp>
        <p:nvCxnSpPr>
          <p:cNvPr id="10" name="Straight Connector 9">
            <a:extLst>
              <a:ext uri="{FF2B5EF4-FFF2-40B4-BE49-F238E27FC236}">
                <a16:creationId xmlns:a16="http://schemas.microsoft.com/office/drawing/2014/main" id="{CDD783B8-CA9F-4BC4-AB53-F5DA272E0FAC}"/>
              </a:ext>
            </a:extLst>
          </p:cNvPr>
          <p:cNvCxnSpPr/>
          <p:nvPr/>
        </p:nvCxnSpPr>
        <p:spPr>
          <a:xfrm flipV="1">
            <a:off x="685800" y="3429000"/>
            <a:ext cx="381000" cy="381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CACE8FE-0343-4189-869F-B410B3A1873C}"/>
              </a:ext>
            </a:extLst>
          </p:cNvPr>
          <p:cNvSpPr txBox="1"/>
          <p:nvPr/>
        </p:nvSpPr>
        <p:spPr>
          <a:xfrm>
            <a:off x="1143000" y="3161964"/>
            <a:ext cx="1524000" cy="400110"/>
          </a:xfrm>
          <a:prstGeom prst="rect">
            <a:avLst/>
          </a:prstGeom>
          <a:noFill/>
        </p:spPr>
        <p:txBody>
          <a:bodyPr wrap="square" rtlCol="0">
            <a:spAutoFit/>
          </a:bodyPr>
          <a:lstStyle/>
          <a:p>
            <a:r>
              <a:rPr lang="en-US" sz="2000" b="1" dirty="0">
                <a:solidFill>
                  <a:srgbClr val="FF0000"/>
                </a:solidFill>
              </a:rPr>
              <a:t>12K ROM</a:t>
            </a:r>
          </a:p>
        </p:txBody>
      </p:sp>
    </p:spTree>
    <p:extLst>
      <p:ext uri="{BB962C8B-B14F-4D97-AF65-F5344CB8AC3E}">
        <p14:creationId xmlns:p14="http://schemas.microsoft.com/office/powerpoint/2010/main" val="4118817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 presetClass="entr" presetSubtype="0" fill="hold" nodeType="afterEffect">
                                  <p:stCondLst>
                                    <p:cond delay="100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0500"/>
                            </p:stCondLst>
                            <p:childTnLst>
                              <p:par>
                                <p:cTn id="17" presetID="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7"/>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l="-1372" r="-1372"/>
          <a:stretch/>
        </p:blipFill>
        <p:spPr>
          <a:xfrm>
            <a:off x="167612" y="1709738"/>
            <a:ext cx="8747787" cy="4247114"/>
          </a:xfrm>
          <a:prstGeom prst="rect">
            <a:avLst/>
          </a:prstGeom>
        </p:spPr>
      </p:pic>
      <p:sp>
        <p:nvSpPr>
          <p:cNvPr id="2" name="Title 1"/>
          <p:cNvSpPr>
            <a:spLocks noGrp="1"/>
          </p:cNvSpPr>
          <p:nvPr>
            <p:ph type="title"/>
          </p:nvPr>
        </p:nvSpPr>
        <p:spPr/>
        <p:txBody>
          <a:bodyPr/>
          <a:lstStyle/>
          <a:p>
            <a:r>
              <a:rPr lang="en-US" dirty="0"/>
              <a:t>~1992/3: Analog Tachometer</a:t>
            </a:r>
          </a:p>
        </p:txBody>
      </p:sp>
      <p:sp>
        <p:nvSpPr>
          <p:cNvPr id="4" name="Text Placeholder 3"/>
          <p:cNvSpPr>
            <a:spLocks noGrp="1"/>
          </p:cNvSpPr>
          <p:nvPr>
            <p:ph type="body" sz="half" idx="2"/>
          </p:nvPr>
        </p:nvSpPr>
        <p:spPr/>
        <p:txBody>
          <a:bodyPr>
            <a:normAutofit fontScale="92500" lnSpcReduction="10000"/>
          </a:bodyPr>
          <a:lstStyle/>
          <a:p>
            <a:endParaRPr lang="en-US"/>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19</a:t>
            </a:fld>
            <a:endParaRPr lang="en-US"/>
          </a:p>
        </p:txBody>
      </p:sp>
      <p:pic>
        <p:nvPicPr>
          <p:cNvPr id="13" name="Picture Placeholder 9"/>
          <p:cNvPicPr>
            <a:picLocks noChangeAspect="1"/>
          </p:cNvPicPr>
          <p:nvPr/>
        </p:nvPicPr>
        <p:blipFill rotWithShape="1">
          <a:blip r:embed="rId4" cstate="print">
            <a:extLst>
              <a:ext uri="{28A0092B-C50C-407E-A947-70E740481C1C}">
                <a14:useLocalDpi xmlns:a14="http://schemas.microsoft.com/office/drawing/2010/main" val="0"/>
              </a:ext>
            </a:extLst>
          </a:blip>
          <a:srcRect l="-365"/>
          <a:stretch/>
        </p:blipFill>
        <p:spPr bwMode="auto">
          <a:xfrm>
            <a:off x="1371600" y="2529254"/>
            <a:ext cx="6324601" cy="2882641"/>
          </a:xfrm>
          <a:prstGeom prst="rect">
            <a:avLst/>
          </a:prstGeom>
          <a:noFill/>
          <a:ln w="57150">
            <a:solidFill>
              <a:schemeClr val="bg2">
                <a:lumMod val="60000"/>
                <a:lumOff val="40000"/>
              </a:schemeClr>
            </a:solidFill>
            <a:miter lim="800000"/>
            <a:headEnd/>
            <a:tailEnd/>
          </a:ln>
          <a:effectLst/>
        </p:spPr>
      </p:pic>
      <p:sp>
        <p:nvSpPr>
          <p:cNvPr id="9" name="TextBox 8">
            <a:extLst>
              <a:ext uri="{FF2B5EF4-FFF2-40B4-BE49-F238E27FC236}">
                <a16:creationId xmlns:a16="http://schemas.microsoft.com/office/drawing/2014/main" id="{A6AD15D0-C5D0-4D56-A20B-647C7010EC7C}"/>
              </a:ext>
            </a:extLst>
          </p:cNvPr>
          <p:cNvSpPr txBox="1"/>
          <p:nvPr/>
        </p:nvSpPr>
        <p:spPr>
          <a:xfrm>
            <a:off x="698500" y="2340326"/>
            <a:ext cx="3111500" cy="3416320"/>
          </a:xfrm>
          <a:prstGeom prst="rect">
            <a:avLst/>
          </a:prstGeom>
          <a:solidFill>
            <a:srgbClr val="000000">
              <a:alpha val="60000"/>
            </a:srgbClr>
          </a:solidFill>
        </p:spPr>
        <p:txBody>
          <a:bodyPr wrap="square" rtlCol="0">
            <a:spAutoFit/>
          </a:bodyPr>
          <a:lstStyle/>
          <a:p>
            <a:r>
              <a:rPr lang="en-US" dirty="0">
                <a:solidFill>
                  <a:schemeClr val="bg1"/>
                </a:solidFill>
              </a:rPr>
              <a:t>Tachometer – Analog</a:t>
            </a:r>
          </a:p>
          <a:p>
            <a:br>
              <a:rPr lang="en-US" dirty="0">
                <a:solidFill>
                  <a:schemeClr val="bg1"/>
                </a:solidFill>
              </a:rPr>
            </a:br>
            <a:r>
              <a:rPr lang="en-US" dirty="0">
                <a:solidFill>
                  <a:schemeClr val="bg1"/>
                </a:solidFill>
              </a:rPr>
              <a:t>8051 Variant</a:t>
            </a:r>
          </a:p>
          <a:p>
            <a:endParaRPr lang="en-US" dirty="0">
              <a:solidFill>
                <a:schemeClr val="bg1"/>
              </a:solidFill>
            </a:endParaRPr>
          </a:p>
          <a:p>
            <a:r>
              <a:rPr lang="en-US" dirty="0">
                <a:solidFill>
                  <a:schemeClr val="bg1"/>
                </a:solidFill>
              </a:rPr>
              <a:t>12K OTP ROM</a:t>
            </a:r>
          </a:p>
          <a:p>
            <a:r>
              <a:rPr lang="en-US" dirty="0">
                <a:solidFill>
                  <a:schemeClr val="bg1"/>
                </a:solidFill>
              </a:rPr>
              <a:t>256 B RAM</a:t>
            </a:r>
          </a:p>
          <a:p>
            <a:r>
              <a:rPr lang="en-US" dirty="0">
                <a:solidFill>
                  <a:schemeClr val="bg1"/>
                </a:solidFill>
              </a:rPr>
              <a:t>256 B EEROM</a:t>
            </a:r>
          </a:p>
          <a:p>
            <a:r>
              <a:rPr lang="en-US" dirty="0">
                <a:solidFill>
                  <a:schemeClr val="bg1"/>
                </a:solidFill>
              </a:rPr>
              <a:t>CCD Network</a:t>
            </a:r>
          </a:p>
          <a:p>
            <a:endParaRPr lang="en-US" dirty="0">
              <a:solidFill>
                <a:schemeClr val="bg1"/>
              </a:solidFill>
            </a:endParaRPr>
          </a:p>
          <a:p>
            <a:r>
              <a:rPr lang="en-US" dirty="0">
                <a:solidFill>
                  <a:schemeClr val="bg1"/>
                </a:solidFill>
              </a:rPr>
              <a:t>100% C</a:t>
            </a:r>
          </a:p>
          <a:p>
            <a:r>
              <a:rPr lang="en-US" dirty="0">
                <a:solidFill>
                  <a:schemeClr val="bg1"/>
                </a:solidFill>
              </a:rPr>
              <a:t>~ 80% code reuse from Digital</a:t>
            </a:r>
          </a:p>
          <a:p>
            <a:endParaRPr lang="en-US" dirty="0">
              <a:solidFill>
                <a:schemeClr val="bg1"/>
              </a:solidFill>
            </a:endParaRPr>
          </a:p>
        </p:txBody>
      </p:sp>
    </p:spTree>
    <p:extLst>
      <p:ext uri="{BB962C8B-B14F-4D97-AF65-F5344CB8AC3E}">
        <p14:creationId xmlns:p14="http://schemas.microsoft.com/office/powerpoint/2010/main" val="370297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is David Smart?</a:t>
            </a:r>
          </a:p>
        </p:txBody>
      </p:sp>
      <p:sp>
        <p:nvSpPr>
          <p:cNvPr id="4" name="Date Placeholder 3"/>
          <p:cNvSpPr>
            <a:spLocks noGrp="1"/>
          </p:cNvSpPr>
          <p:nvPr>
            <p:ph type="dt" sz="half" idx="10"/>
          </p:nvPr>
        </p:nvSpPr>
        <p:spPr/>
        <p:txBody>
          <a:bodyPr/>
          <a:lstStyle/>
          <a:p>
            <a:r>
              <a:rPr lang="en-US"/>
              <a:t>8 Feb 2018</a:t>
            </a:r>
          </a:p>
        </p:txBody>
      </p:sp>
      <p:sp>
        <p:nvSpPr>
          <p:cNvPr id="5" name="Footer Placeholder 4"/>
          <p:cNvSpPr>
            <a:spLocks noGrp="1"/>
          </p:cNvSpPr>
          <p:nvPr>
            <p:ph type="ftr" sz="quarter" idx="11"/>
          </p:nvPr>
        </p:nvSpPr>
        <p:spPr/>
        <p:txBody>
          <a:bodyPr/>
          <a:lstStyle/>
          <a:p>
            <a:r>
              <a:rPr lang="en-US"/>
              <a:t>000.01 - About the Instructor</a:t>
            </a:r>
          </a:p>
        </p:txBody>
      </p:sp>
      <p:sp>
        <p:nvSpPr>
          <p:cNvPr id="6" name="Slide Number Placeholder 5"/>
          <p:cNvSpPr>
            <a:spLocks noGrp="1"/>
          </p:cNvSpPr>
          <p:nvPr>
            <p:ph type="sldNum" sz="quarter" idx="12"/>
          </p:nvPr>
        </p:nvSpPr>
        <p:spPr/>
        <p:txBody>
          <a:bodyPr/>
          <a:lstStyle/>
          <a:p>
            <a:fld id="{FBA0E4BF-34C5-4DA2-8DA3-67D2121B5C85}" type="slidenum">
              <a:rPr lang="en-US" smtClean="0"/>
              <a:pPr/>
              <a:t>2</a:t>
            </a:fld>
            <a:endParaRPr lang="en-US"/>
          </a:p>
        </p:txBody>
      </p:sp>
      <p:sp>
        <p:nvSpPr>
          <p:cNvPr id="15" name="Content Placeholder 14"/>
          <p:cNvSpPr>
            <a:spLocks noGrp="1"/>
          </p:cNvSpPr>
          <p:nvPr>
            <p:ph sz="half" idx="1"/>
          </p:nvPr>
        </p:nvSpPr>
        <p:spPr>
          <a:xfrm>
            <a:off x="457200" y="1371600"/>
            <a:ext cx="4343400" cy="4724400"/>
          </a:xfrm>
        </p:spPr>
        <p:txBody>
          <a:bodyPr>
            <a:normAutofit/>
          </a:bodyPr>
          <a:lstStyle/>
          <a:p>
            <a:r>
              <a:rPr lang="en-US" dirty="0"/>
              <a:t>Born and Raised</a:t>
            </a:r>
          </a:p>
          <a:p>
            <a:pPr lvl="1"/>
            <a:r>
              <a:rPr lang="en-US" dirty="0"/>
              <a:t>Waterloo, Iowa</a:t>
            </a:r>
          </a:p>
          <a:p>
            <a:r>
              <a:rPr lang="en-US" dirty="0"/>
              <a:t>A “City” boy</a:t>
            </a:r>
          </a:p>
          <a:p>
            <a:r>
              <a:rPr lang="en-US" dirty="0"/>
              <a:t>Occasionally on loan</a:t>
            </a:r>
          </a:p>
          <a:p>
            <a:pPr lvl="1"/>
            <a:r>
              <a:rPr lang="en-US" dirty="0"/>
              <a:t>as a young teen to an uncle as a farmhand.</a:t>
            </a:r>
          </a:p>
          <a:p>
            <a:endParaRPr lang="en-US" dirty="0"/>
          </a:p>
        </p:txBody>
      </p:sp>
      <p:pic>
        <p:nvPicPr>
          <p:cNvPr id="3" name="Picture 2">
            <a:extLst>
              <a:ext uri="{FF2B5EF4-FFF2-40B4-BE49-F238E27FC236}">
                <a16:creationId xmlns:a16="http://schemas.microsoft.com/office/drawing/2014/main" id="{15803E68-1FB1-4ED6-9642-F9CCAAD69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897" y="4152597"/>
            <a:ext cx="4344006" cy="2172003"/>
          </a:xfrm>
          <a:prstGeom prst="rect">
            <a:avLst/>
          </a:prstGeom>
        </p:spPr>
      </p:pic>
      <p:pic>
        <p:nvPicPr>
          <p:cNvPr id="13" name="Content Placeholder 12" descr="A person wearing glasses and smiling at the camera&#10;&#10;Description automatically generated">
            <a:extLst>
              <a:ext uri="{FF2B5EF4-FFF2-40B4-BE49-F238E27FC236}">
                <a16:creationId xmlns:a16="http://schemas.microsoft.com/office/drawing/2014/main" id="{F7EA3139-BBE0-4598-BD43-15A8BE70D24E}"/>
              </a:ext>
            </a:extLst>
          </p:cNvPr>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864493" y="1371600"/>
            <a:ext cx="3606013" cy="47244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~1993 Performance Monitor</a:t>
            </a:r>
          </a:p>
        </p:txBody>
      </p:sp>
      <p:pic>
        <p:nvPicPr>
          <p:cNvPr id="8" name="Picture Placeholder 7"/>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2662518" y="1143000"/>
            <a:ext cx="3738282" cy="5295900"/>
          </a:xfrm>
        </p:spPr>
      </p:pic>
      <p:sp>
        <p:nvSpPr>
          <p:cNvPr id="4" name="Text Placeholder 3"/>
          <p:cNvSpPr>
            <a:spLocks noGrp="1"/>
          </p:cNvSpPr>
          <p:nvPr>
            <p:ph type="body" sz="half" idx="2"/>
          </p:nvPr>
        </p:nvSpPr>
        <p:spPr/>
        <p:txBody>
          <a:bodyPr>
            <a:normAutofit fontScale="92500" lnSpcReduction="10000"/>
          </a:bodyPr>
          <a:lstStyle/>
          <a:p>
            <a:endParaRPr lang="en-US"/>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20</a:t>
            </a:fld>
            <a:endParaRPr lang="en-US"/>
          </a:p>
        </p:txBody>
      </p:sp>
      <p:sp>
        <p:nvSpPr>
          <p:cNvPr id="9" name="TextBox 8">
            <a:extLst>
              <a:ext uri="{FF2B5EF4-FFF2-40B4-BE49-F238E27FC236}">
                <a16:creationId xmlns:a16="http://schemas.microsoft.com/office/drawing/2014/main" id="{67436D62-E50B-41CC-9FE3-D87CE68C15C0}"/>
              </a:ext>
            </a:extLst>
          </p:cNvPr>
          <p:cNvSpPr txBox="1"/>
          <p:nvPr/>
        </p:nvSpPr>
        <p:spPr>
          <a:xfrm>
            <a:off x="698500" y="2340326"/>
            <a:ext cx="2438400" cy="2862322"/>
          </a:xfrm>
          <a:prstGeom prst="rect">
            <a:avLst/>
          </a:prstGeom>
          <a:solidFill>
            <a:srgbClr val="000000">
              <a:alpha val="60000"/>
            </a:srgbClr>
          </a:solidFill>
        </p:spPr>
        <p:txBody>
          <a:bodyPr wrap="square" rtlCol="0">
            <a:spAutoFit/>
          </a:bodyPr>
          <a:lstStyle/>
          <a:p>
            <a:r>
              <a:rPr lang="en-US" dirty="0">
                <a:solidFill>
                  <a:schemeClr val="bg1"/>
                </a:solidFill>
              </a:rPr>
              <a:t>Perf Mon</a:t>
            </a:r>
          </a:p>
          <a:p>
            <a:br>
              <a:rPr lang="en-US" dirty="0">
                <a:solidFill>
                  <a:schemeClr val="bg1"/>
                </a:solidFill>
              </a:rPr>
            </a:br>
            <a:r>
              <a:rPr lang="en-US" dirty="0">
                <a:solidFill>
                  <a:schemeClr val="bg1"/>
                </a:solidFill>
              </a:rPr>
              <a:t>8051 Variant</a:t>
            </a:r>
          </a:p>
          <a:p>
            <a:endParaRPr lang="en-US" dirty="0">
              <a:solidFill>
                <a:schemeClr val="bg1"/>
              </a:solidFill>
            </a:endParaRPr>
          </a:p>
          <a:p>
            <a:r>
              <a:rPr lang="en-US" dirty="0">
                <a:solidFill>
                  <a:schemeClr val="bg1"/>
                </a:solidFill>
              </a:rPr>
              <a:t>16 K OTP ROM</a:t>
            </a:r>
          </a:p>
          <a:p>
            <a:r>
              <a:rPr lang="en-US" dirty="0">
                <a:solidFill>
                  <a:schemeClr val="bg1"/>
                </a:solidFill>
              </a:rPr>
              <a:t>512 B RAM</a:t>
            </a:r>
          </a:p>
          <a:p>
            <a:r>
              <a:rPr lang="en-US" dirty="0">
                <a:solidFill>
                  <a:schemeClr val="bg1"/>
                </a:solidFill>
              </a:rPr>
              <a:t>2K SPI EEROM</a:t>
            </a:r>
          </a:p>
          <a:p>
            <a:r>
              <a:rPr lang="en-US" dirty="0">
                <a:solidFill>
                  <a:schemeClr val="bg1"/>
                </a:solidFill>
              </a:rPr>
              <a:t>CCD Network</a:t>
            </a:r>
          </a:p>
          <a:p>
            <a:endParaRPr lang="en-US" dirty="0">
              <a:solidFill>
                <a:schemeClr val="bg1"/>
              </a:solidFill>
            </a:endParaRPr>
          </a:p>
          <a:p>
            <a:r>
              <a:rPr lang="en-US" dirty="0">
                <a:solidFill>
                  <a:schemeClr val="bg1"/>
                </a:solidFill>
              </a:rPr>
              <a:t>100% C</a:t>
            </a:r>
          </a:p>
        </p:txBody>
      </p:sp>
    </p:spTree>
    <p:extLst>
      <p:ext uri="{BB962C8B-B14F-4D97-AF65-F5344CB8AC3E}">
        <p14:creationId xmlns:p14="http://schemas.microsoft.com/office/powerpoint/2010/main" val="1141917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593F43B-E188-462E-96E6-D097B4C8A7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2" y="1823014"/>
            <a:ext cx="8450943" cy="4419531"/>
          </a:xfrm>
          <a:prstGeom prst="rect">
            <a:avLst/>
          </a:prstGeom>
        </p:spPr>
      </p:pic>
      <p:sp>
        <p:nvSpPr>
          <p:cNvPr id="2" name="Title 1">
            <a:extLst>
              <a:ext uri="{FF2B5EF4-FFF2-40B4-BE49-F238E27FC236}">
                <a16:creationId xmlns:a16="http://schemas.microsoft.com/office/drawing/2014/main" id="{4E153B33-8834-4053-AB4D-B3DD1CF9F421}"/>
              </a:ext>
            </a:extLst>
          </p:cNvPr>
          <p:cNvSpPr>
            <a:spLocks noGrp="1"/>
          </p:cNvSpPr>
          <p:nvPr>
            <p:ph type="title"/>
          </p:nvPr>
        </p:nvSpPr>
        <p:spPr/>
        <p:txBody>
          <a:bodyPr/>
          <a:lstStyle/>
          <a:p>
            <a:pPr algn="l"/>
            <a:r>
              <a:rPr lang="en-US" dirty="0"/>
              <a:t>~25 Years Later</a:t>
            </a:r>
          </a:p>
        </p:txBody>
      </p:sp>
      <p:sp>
        <p:nvSpPr>
          <p:cNvPr id="5" name="Date Placeholder 4">
            <a:extLst>
              <a:ext uri="{FF2B5EF4-FFF2-40B4-BE49-F238E27FC236}">
                <a16:creationId xmlns:a16="http://schemas.microsoft.com/office/drawing/2014/main" id="{5BF03CEF-DBF0-4EC8-B687-2EE252558289}"/>
              </a:ext>
            </a:extLst>
          </p:cNvPr>
          <p:cNvSpPr>
            <a:spLocks noGrp="1"/>
          </p:cNvSpPr>
          <p:nvPr>
            <p:ph type="dt" sz="half" idx="10"/>
          </p:nvPr>
        </p:nvSpPr>
        <p:spPr/>
        <p:txBody>
          <a:bodyPr/>
          <a:lstStyle/>
          <a:p>
            <a:r>
              <a:rPr lang="en-US"/>
              <a:t>8 Feb 2018</a:t>
            </a:r>
          </a:p>
        </p:txBody>
      </p:sp>
      <p:sp>
        <p:nvSpPr>
          <p:cNvPr id="6" name="Footer Placeholder 5">
            <a:extLst>
              <a:ext uri="{FF2B5EF4-FFF2-40B4-BE49-F238E27FC236}">
                <a16:creationId xmlns:a16="http://schemas.microsoft.com/office/drawing/2014/main" id="{2F591A8F-4D60-40D1-954A-350A45C279D0}"/>
              </a:ext>
            </a:extLst>
          </p:cNvPr>
          <p:cNvSpPr>
            <a:spLocks noGrp="1"/>
          </p:cNvSpPr>
          <p:nvPr>
            <p:ph type="ftr" sz="quarter" idx="11"/>
          </p:nvPr>
        </p:nvSpPr>
        <p:spPr/>
        <p:txBody>
          <a:bodyPr/>
          <a:lstStyle/>
          <a:p>
            <a:r>
              <a:rPr lang="en-US"/>
              <a:t>000.01 - About the Instructor</a:t>
            </a:r>
          </a:p>
        </p:txBody>
      </p:sp>
      <p:sp>
        <p:nvSpPr>
          <p:cNvPr id="7" name="Slide Number Placeholder 6">
            <a:extLst>
              <a:ext uri="{FF2B5EF4-FFF2-40B4-BE49-F238E27FC236}">
                <a16:creationId xmlns:a16="http://schemas.microsoft.com/office/drawing/2014/main" id="{23FFCD0F-4EE5-4F84-AFE4-6F185814B4B6}"/>
              </a:ext>
            </a:extLst>
          </p:cNvPr>
          <p:cNvSpPr>
            <a:spLocks noGrp="1"/>
          </p:cNvSpPr>
          <p:nvPr>
            <p:ph type="sldNum" sz="quarter" idx="12"/>
          </p:nvPr>
        </p:nvSpPr>
        <p:spPr/>
        <p:txBody>
          <a:bodyPr/>
          <a:lstStyle/>
          <a:p>
            <a:fld id="{E2D92875-B5D2-419A-8B37-2F3EF7B07E34}" type="slidenum">
              <a:rPr lang="en-US" smtClean="0"/>
              <a:pPr/>
              <a:t>21</a:t>
            </a:fld>
            <a:endParaRPr lang="en-US"/>
          </a:p>
        </p:txBody>
      </p:sp>
      <p:pic>
        <p:nvPicPr>
          <p:cNvPr id="11" name="Picture 10" descr="A picture containing dirty, covered&#10;&#10;Description automatically generated">
            <a:extLst>
              <a:ext uri="{FF2B5EF4-FFF2-40B4-BE49-F238E27FC236}">
                <a16:creationId xmlns:a16="http://schemas.microsoft.com/office/drawing/2014/main" id="{1477160A-CE2C-4BBD-85E0-5D11C4F70F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567732" y="1613193"/>
            <a:ext cx="8236857" cy="4629242"/>
          </a:xfrm>
          <a:prstGeom prst="rect">
            <a:avLst/>
          </a:prstGeom>
        </p:spPr>
      </p:pic>
      <p:pic>
        <p:nvPicPr>
          <p:cNvPr id="13" name="Picture 12" descr="A close up of a piece of paper&#10;&#10;Description automatically generated">
            <a:extLst>
              <a:ext uri="{FF2B5EF4-FFF2-40B4-BE49-F238E27FC236}">
                <a16:creationId xmlns:a16="http://schemas.microsoft.com/office/drawing/2014/main" id="{C83C12BD-0366-4B38-AE39-A74FA643BC4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16200000">
            <a:off x="2462759" y="912349"/>
            <a:ext cx="4205054" cy="5606523"/>
          </a:xfrm>
          <a:prstGeom prst="rect">
            <a:avLst/>
          </a:prstGeom>
        </p:spPr>
      </p:pic>
      <p:pic>
        <p:nvPicPr>
          <p:cNvPr id="15" name="Picture 14" descr="A picture containing indoor, clock, table&#10;&#10;Description automatically generated">
            <a:extLst>
              <a:ext uri="{FF2B5EF4-FFF2-40B4-BE49-F238E27FC236}">
                <a16:creationId xmlns:a16="http://schemas.microsoft.com/office/drawing/2014/main" id="{72DF9506-3ACF-462A-8E91-30718FF52D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5317" y="457198"/>
            <a:ext cx="3306461" cy="5867402"/>
          </a:xfrm>
          <a:prstGeom prst="rect">
            <a:avLst/>
          </a:prstGeom>
        </p:spPr>
      </p:pic>
      <p:pic>
        <p:nvPicPr>
          <p:cNvPr id="17" name="Picture 16" descr="A circuit board&#10;&#10;Description automatically generated">
            <a:extLst>
              <a:ext uri="{FF2B5EF4-FFF2-40B4-BE49-F238E27FC236}">
                <a16:creationId xmlns:a16="http://schemas.microsoft.com/office/drawing/2014/main" id="{349DD0A7-52AF-434B-8ECF-2FD32562F5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585" y="1258803"/>
            <a:ext cx="9144000" cy="5139070"/>
          </a:xfrm>
          <a:prstGeom prst="rect">
            <a:avLst/>
          </a:prstGeom>
        </p:spPr>
      </p:pic>
      <p:pic>
        <p:nvPicPr>
          <p:cNvPr id="19" name="Picture 18" descr="A circuit board&#10;&#10;Description automatically generated">
            <a:extLst>
              <a:ext uri="{FF2B5EF4-FFF2-40B4-BE49-F238E27FC236}">
                <a16:creationId xmlns:a16="http://schemas.microsoft.com/office/drawing/2014/main" id="{0730B138-7CF4-4463-9E3D-F9C48D74B6F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585" y="1220703"/>
            <a:ext cx="9144000" cy="5139070"/>
          </a:xfrm>
          <a:prstGeom prst="rect">
            <a:avLst/>
          </a:prstGeom>
        </p:spPr>
      </p:pic>
    </p:spTree>
    <p:extLst>
      <p:ext uri="{BB962C8B-B14F-4D97-AF65-F5344CB8AC3E}">
        <p14:creationId xmlns:p14="http://schemas.microsoft.com/office/powerpoint/2010/main" val="259305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2" fill="hold" nodeType="clickEffect">
                                  <p:stCondLst>
                                    <p:cond delay="0"/>
                                  </p:stCondLst>
                                  <p:childTnLst>
                                    <p:animEffect transition="out" filter="wipe(right)">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~1995: Chassis Computer (First Factory Programmable ECU)</a:t>
            </a:r>
          </a:p>
        </p:txBody>
      </p:sp>
      <p:pic>
        <p:nvPicPr>
          <p:cNvPr id="8" name="Picture Placeholder 7"/>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Text Placeholder 3"/>
          <p:cNvSpPr>
            <a:spLocks noGrp="1"/>
          </p:cNvSpPr>
          <p:nvPr>
            <p:ph type="body" sz="half" idx="2"/>
          </p:nvPr>
        </p:nvSpPr>
        <p:spPr/>
        <p:txBody>
          <a:bodyPr>
            <a:normAutofit fontScale="92500" lnSpcReduction="10000"/>
          </a:bodyPr>
          <a:lstStyle/>
          <a:p>
            <a:r>
              <a:rPr lang="en-US" dirty="0"/>
              <a:t>7000 Series tractors</a:t>
            </a:r>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22</a:t>
            </a:fld>
            <a:endParaRPr lang="en-US"/>
          </a:p>
        </p:txBody>
      </p:sp>
      <p:sp>
        <p:nvSpPr>
          <p:cNvPr id="10" name="TextBox 9">
            <a:extLst>
              <a:ext uri="{FF2B5EF4-FFF2-40B4-BE49-F238E27FC236}">
                <a16:creationId xmlns:a16="http://schemas.microsoft.com/office/drawing/2014/main" id="{CCCAA710-4DBD-407E-870F-C8A51902B8AD}"/>
              </a:ext>
            </a:extLst>
          </p:cNvPr>
          <p:cNvSpPr txBox="1"/>
          <p:nvPr/>
        </p:nvSpPr>
        <p:spPr>
          <a:xfrm>
            <a:off x="533400" y="2397879"/>
            <a:ext cx="5029200" cy="3693319"/>
          </a:xfrm>
          <a:prstGeom prst="rect">
            <a:avLst/>
          </a:prstGeom>
          <a:solidFill>
            <a:srgbClr val="000000">
              <a:alpha val="60000"/>
            </a:srgbClr>
          </a:solidFill>
        </p:spPr>
        <p:txBody>
          <a:bodyPr wrap="square" rtlCol="0">
            <a:spAutoFit/>
          </a:bodyPr>
          <a:lstStyle/>
          <a:p>
            <a:r>
              <a:rPr lang="en-US" dirty="0">
                <a:solidFill>
                  <a:schemeClr val="bg1"/>
                </a:solidFill>
              </a:rPr>
              <a:t>Chassis Computer</a:t>
            </a:r>
          </a:p>
          <a:p>
            <a:br>
              <a:rPr lang="en-US" dirty="0">
                <a:solidFill>
                  <a:schemeClr val="bg1"/>
                </a:solidFill>
              </a:rPr>
            </a:br>
            <a:r>
              <a:rPr lang="en-US" dirty="0">
                <a:solidFill>
                  <a:schemeClr val="bg1"/>
                </a:solidFill>
              </a:rPr>
              <a:t>68HC11E12</a:t>
            </a:r>
          </a:p>
          <a:p>
            <a:r>
              <a:rPr lang="en-US" dirty="0">
                <a:solidFill>
                  <a:schemeClr val="bg1"/>
                </a:solidFill>
              </a:rPr>
              <a:t>2MHz</a:t>
            </a:r>
          </a:p>
          <a:p>
            <a:r>
              <a:rPr lang="en-US" dirty="0">
                <a:solidFill>
                  <a:schemeClr val="bg1"/>
                </a:solidFill>
              </a:rPr>
              <a:t>8K EEPROM (Factory/Field fully Programmable)</a:t>
            </a:r>
          </a:p>
          <a:p>
            <a:r>
              <a:rPr lang="en-US" dirty="0">
                <a:solidFill>
                  <a:schemeClr val="bg1"/>
                </a:solidFill>
              </a:rPr>
              <a:t>512 B RAM</a:t>
            </a:r>
          </a:p>
          <a:p>
            <a:r>
              <a:rPr lang="en-US" dirty="0">
                <a:solidFill>
                  <a:schemeClr val="bg1"/>
                </a:solidFill>
              </a:rPr>
              <a:t>512 B EEROM</a:t>
            </a:r>
          </a:p>
          <a:p>
            <a:r>
              <a:rPr lang="en-US" dirty="0">
                <a:solidFill>
                  <a:schemeClr val="bg1"/>
                </a:solidFill>
              </a:rPr>
              <a:t>CCD Network</a:t>
            </a:r>
          </a:p>
          <a:p>
            <a:endParaRPr lang="en-US" dirty="0">
              <a:solidFill>
                <a:schemeClr val="bg1"/>
              </a:solidFill>
            </a:endParaRPr>
          </a:p>
          <a:p>
            <a:r>
              <a:rPr lang="en-US" dirty="0">
                <a:solidFill>
                  <a:schemeClr val="bg1"/>
                </a:solidFill>
              </a:rPr>
              <a:t>Assembly + C</a:t>
            </a:r>
            <a:br>
              <a:rPr lang="en-US" dirty="0">
                <a:solidFill>
                  <a:schemeClr val="bg1"/>
                </a:solidFill>
              </a:rPr>
            </a:br>
            <a:r>
              <a:rPr lang="en-US" dirty="0">
                <a:solidFill>
                  <a:schemeClr val="bg1"/>
                </a:solidFill>
              </a:rPr>
              <a:t>Derived from Assembly Lang. </a:t>
            </a:r>
            <a:r>
              <a:rPr lang="en-US" dirty="0" err="1">
                <a:solidFill>
                  <a:schemeClr val="bg1"/>
                </a:solidFill>
              </a:rPr>
              <a:t>IntelliTrak</a:t>
            </a:r>
            <a:br>
              <a:rPr lang="en-US" dirty="0">
                <a:solidFill>
                  <a:schemeClr val="bg1"/>
                </a:solidFill>
              </a:rPr>
            </a:br>
            <a:r>
              <a:rPr lang="en-US" dirty="0">
                <a:solidFill>
                  <a:schemeClr val="bg1"/>
                </a:solidFill>
              </a:rPr>
              <a:t>All new code was C.</a:t>
            </a:r>
          </a:p>
          <a:p>
            <a:r>
              <a:rPr lang="en-US" dirty="0">
                <a:solidFill>
                  <a:schemeClr val="bg1"/>
                </a:solidFill>
              </a:rPr>
              <a:t>“Task Scheduler”</a:t>
            </a:r>
          </a:p>
        </p:txBody>
      </p:sp>
    </p:spTree>
    <p:extLst>
      <p:ext uri="{BB962C8B-B14F-4D97-AF65-F5344CB8AC3E}">
        <p14:creationId xmlns:p14="http://schemas.microsoft.com/office/powerpoint/2010/main" val="420871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~1995: John Deere Operating System</a:t>
            </a:r>
          </a:p>
        </p:txBody>
      </p:sp>
      <p:sp>
        <p:nvSpPr>
          <p:cNvPr id="49" name="Picture Placeholder 48"/>
          <p:cNvSpPr>
            <a:spLocks noGrp="1"/>
          </p:cNvSpPr>
          <p:nvPr>
            <p:ph type="pic" idx="1"/>
          </p:nvPr>
        </p:nvSpPr>
        <p:spPr/>
        <p:txBody>
          <a:bodyPr/>
          <a:lstStyle/>
          <a:p>
            <a:endParaRPr lang="en-US"/>
          </a:p>
        </p:txBody>
      </p:sp>
      <p:sp>
        <p:nvSpPr>
          <p:cNvPr id="78" name="Text Placeholder 77"/>
          <p:cNvSpPr>
            <a:spLocks noGrp="1"/>
          </p:cNvSpPr>
          <p:nvPr>
            <p:ph type="body" sz="half" idx="2"/>
          </p:nvPr>
        </p:nvSpPr>
        <p:spPr/>
        <p:txBody>
          <a:bodyPr>
            <a:normAutofit fontScale="92500" lnSpcReduction="10000"/>
          </a:bodyPr>
          <a:lstStyle/>
          <a:p>
            <a:endParaRPr lang="en-US" dirty="0"/>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23</a:t>
            </a:fld>
            <a:endParaRPr lang="en-US"/>
          </a:p>
        </p:txBody>
      </p:sp>
      <p:sp>
        <p:nvSpPr>
          <p:cNvPr id="50" name="Rectangle 4"/>
          <p:cNvSpPr>
            <a:spLocks noChangeArrowheads="1"/>
          </p:cNvSpPr>
          <p:nvPr/>
        </p:nvSpPr>
        <p:spPr bwMode="auto">
          <a:xfrm>
            <a:off x="685800" y="1981200"/>
            <a:ext cx="7772400" cy="4038600"/>
          </a:xfrm>
          <a:prstGeom prst="rect">
            <a:avLst/>
          </a:prstGeom>
          <a:solidFill>
            <a:schemeClr val="folHlink"/>
          </a:solidFill>
          <a:ln w="28575">
            <a:solidFill>
              <a:schemeClr val="tx1"/>
            </a:solidFill>
            <a:miter lim="800000"/>
            <a:headEnd/>
            <a:tailEnd/>
          </a:ln>
        </p:spPr>
        <p:txBody>
          <a:bodyPr wrap="none" anchor="ctr"/>
          <a:lstStyle/>
          <a:p>
            <a:endParaRPr lang="en-US"/>
          </a:p>
        </p:txBody>
      </p:sp>
      <p:sp>
        <p:nvSpPr>
          <p:cNvPr id="51" name="Rectangle 5"/>
          <p:cNvSpPr>
            <a:spLocks noChangeArrowheads="1"/>
          </p:cNvSpPr>
          <p:nvPr/>
        </p:nvSpPr>
        <p:spPr bwMode="auto">
          <a:xfrm>
            <a:off x="783596" y="2069562"/>
            <a:ext cx="7576807" cy="3861875"/>
          </a:xfrm>
          <a:prstGeom prst="rect">
            <a:avLst/>
          </a:prstGeom>
          <a:solidFill>
            <a:srgbClr val="C0C0C0"/>
          </a:solidFill>
          <a:ln w="28575">
            <a:solidFill>
              <a:schemeClr val="tx1"/>
            </a:solidFill>
            <a:miter lim="800000"/>
            <a:headEnd/>
            <a:tailEnd/>
          </a:ln>
        </p:spPr>
        <p:txBody>
          <a:bodyPr wrap="none" anchor="ctr"/>
          <a:lstStyle/>
          <a:p>
            <a:endParaRPr lang="en-US"/>
          </a:p>
        </p:txBody>
      </p:sp>
      <p:sp>
        <p:nvSpPr>
          <p:cNvPr id="52" name="Text Box 8"/>
          <p:cNvSpPr txBox="1">
            <a:spLocks noChangeArrowheads="1"/>
          </p:cNvSpPr>
          <p:nvPr/>
        </p:nvSpPr>
        <p:spPr bwMode="auto">
          <a:xfrm>
            <a:off x="5610885" y="4345259"/>
            <a:ext cx="2462543"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Network Comm</a:t>
            </a:r>
            <a:endParaRPr lang="en-US" sz="2400">
              <a:solidFill>
                <a:schemeClr val="bg2"/>
              </a:solidFill>
              <a:latin typeface="Times New Roman" pitchFamily="18" charset="0"/>
            </a:endParaRPr>
          </a:p>
        </p:txBody>
      </p:sp>
      <p:sp>
        <p:nvSpPr>
          <p:cNvPr id="53" name="Text Box 13"/>
          <p:cNvSpPr txBox="1">
            <a:spLocks noChangeArrowheads="1"/>
          </p:cNvSpPr>
          <p:nvPr/>
        </p:nvSpPr>
        <p:spPr bwMode="auto">
          <a:xfrm>
            <a:off x="5809684" y="4553852"/>
            <a:ext cx="339882"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dirty="0">
                <a:solidFill>
                  <a:schemeClr val="bg2"/>
                </a:solidFill>
                <a:latin typeface="Times New Roman" pitchFamily="18" charset="0"/>
              </a:rPr>
              <a:t>Fault Management</a:t>
            </a:r>
            <a:endParaRPr lang="en-US" dirty="0">
              <a:solidFill>
                <a:schemeClr val="bg2"/>
              </a:solidFill>
              <a:latin typeface="Times New Roman" pitchFamily="18" charset="0"/>
            </a:endParaRPr>
          </a:p>
        </p:txBody>
      </p:sp>
      <p:sp>
        <p:nvSpPr>
          <p:cNvPr id="54" name="Text Box 14"/>
          <p:cNvSpPr txBox="1">
            <a:spLocks noChangeArrowheads="1"/>
          </p:cNvSpPr>
          <p:nvPr/>
        </p:nvSpPr>
        <p:spPr bwMode="auto">
          <a:xfrm>
            <a:off x="6149566" y="4553852"/>
            <a:ext cx="307818"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a:solidFill>
                  <a:schemeClr val="bg2"/>
                </a:solidFill>
                <a:latin typeface="Times New Roman" pitchFamily="18" charset="0"/>
              </a:rPr>
              <a:t>Diagnostics</a:t>
            </a:r>
            <a:endParaRPr lang="en-US">
              <a:solidFill>
                <a:schemeClr val="bg2"/>
              </a:solidFill>
              <a:latin typeface="Times New Roman" pitchFamily="18" charset="0"/>
            </a:endParaRPr>
          </a:p>
        </p:txBody>
      </p:sp>
      <p:sp>
        <p:nvSpPr>
          <p:cNvPr id="55" name="Text Box 15"/>
          <p:cNvSpPr txBox="1">
            <a:spLocks noChangeArrowheads="1"/>
          </p:cNvSpPr>
          <p:nvPr/>
        </p:nvSpPr>
        <p:spPr bwMode="auto">
          <a:xfrm>
            <a:off x="6457384" y="4553852"/>
            <a:ext cx="307818"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a:solidFill>
                  <a:schemeClr val="bg2"/>
                </a:solidFill>
                <a:latin typeface="Times New Roman" pitchFamily="18" charset="0"/>
              </a:rPr>
              <a:t>Manufacturer Test</a:t>
            </a:r>
            <a:endParaRPr lang="en-US">
              <a:solidFill>
                <a:schemeClr val="bg2"/>
              </a:solidFill>
              <a:latin typeface="Times New Roman" pitchFamily="18" charset="0"/>
            </a:endParaRPr>
          </a:p>
        </p:txBody>
      </p:sp>
      <p:sp>
        <p:nvSpPr>
          <p:cNvPr id="56" name="Text Box 16"/>
          <p:cNvSpPr txBox="1">
            <a:spLocks noChangeArrowheads="1"/>
          </p:cNvSpPr>
          <p:nvPr/>
        </p:nvSpPr>
        <p:spPr bwMode="auto">
          <a:xfrm>
            <a:off x="6765202" y="4553852"/>
            <a:ext cx="307818"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dirty="0">
                <a:solidFill>
                  <a:schemeClr val="bg2"/>
                </a:solidFill>
                <a:latin typeface="Times New Roman" pitchFamily="18" charset="0"/>
              </a:rPr>
              <a:t>Re-Programming</a:t>
            </a:r>
            <a:endParaRPr lang="en-US" dirty="0">
              <a:solidFill>
                <a:schemeClr val="bg2"/>
              </a:solidFill>
              <a:latin typeface="Times New Roman" pitchFamily="18" charset="0"/>
            </a:endParaRPr>
          </a:p>
        </p:txBody>
      </p:sp>
      <p:grpSp>
        <p:nvGrpSpPr>
          <p:cNvPr id="57" name="Group 56"/>
          <p:cNvGrpSpPr/>
          <p:nvPr/>
        </p:nvGrpSpPr>
        <p:grpSpPr>
          <a:xfrm>
            <a:off x="1068969" y="4345259"/>
            <a:ext cx="4512115" cy="1410902"/>
            <a:chOff x="1068969" y="4345259"/>
            <a:chExt cx="4024077" cy="1410902"/>
          </a:xfrm>
        </p:grpSpPr>
        <p:sp>
          <p:nvSpPr>
            <p:cNvPr id="58" name="Text Box 6"/>
            <p:cNvSpPr txBox="1">
              <a:spLocks noChangeArrowheads="1"/>
            </p:cNvSpPr>
            <p:nvPr/>
          </p:nvSpPr>
          <p:spPr bwMode="auto">
            <a:xfrm>
              <a:off x="1068969" y="4351053"/>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dirty="0">
                  <a:solidFill>
                    <a:schemeClr val="bg2"/>
                  </a:solidFill>
                  <a:latin typeface="Times New Roman" pitchFamily="18" charset="0"/>
                </a:rPr>
                <a:t>Power Management</a:t>
              </a:r>
              <a:endParaRPr lang="en-US" sz="2400" dirty="0">
                <a:solidFill>
                  <a:schemeClr val="bg2"/>
                </a:solidFill>
                <a:latin typeface="Times New Roman" pitchFamily="18" charset="0"/>
              </a:endParaRPr>
            </a:p>
          </p:txBody>
        </p:sp>
        <p:sp>
          <p:nvSpPr>
            <p:cNvPr id="59" name="Text Box 7"/>
            <p:cNvSpPr txBox="1">
              <a:spLocks noChangeArrowheads="1"/>
            </p:cNvSpPr>
            <p:nvPr/>
          </p:nvSpPr>
          <p:spPr bwMode="auto">
            <a:xfrm>
              <a:off x="1646127" y="4351053"/>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Timing Management</a:t>
              </a:r>
              <a:endParaRPr lang="en-US" sz="2400">
                <a:solidFill>
                  <a:schemeClr val="bg2"/>
                </a:solidFill>
                <a:latin typeface="Times New Roman" pitchFamily="18" charset="0"/>
              </a:endParaRPr>
            </a:p>
          </p:txBody>
        </p:sp>
        <p:sp>
          <p:nvSpPr>
            <p:cNvPr id="60" name="Text Box 9"/>
            <p:cNvSpPr txBox="1">
              <a:spLocks noChangeArrowheads="1"/>
            </p:cNvSpPr>
            <p:nvPr/>
          </p:nvSpPr>
          <p:spPr bwMode="auto">
            <a:xfrm>
              <a:off x="2202444" y="4345259"/>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Analog Input</a:t>
              </a:r>
              <a:endParaRPr lang="en-US" sz="2400">
                <a:solidFill>
                  <a:schemeClr val="bg2"/>
                </a:solidFill>
                <a:latin typeface="Times New Roman" pitchFamily="18" charset="0"/>
              </a:endParaRPr>
            </a:p>
          </p:txBody>
        </p:sp>
        <p:sp>
          <p:nvSpPr>
            <p:cNvPr id="61" name="Text Box 10"/>
            <p:cNvSpPr txBox="1">
              <a:spLocks noChangeArrowheads="1"/>
            </p:cNvSpPr>
            <p:nvPr/>
          </p:nvSpPr>
          <p:spPr bwMode="auto">
            <a:xfrm>
              <a:off x="2786015" y="4345259"/>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Logic Input</a:t>
              </a:r>
              <a:endParaRPr lang="en-US" sz="2400">
                <a:solidFill>
                  <a:schemeClr val="bg2"/>
                </a:solidFill>
                <a:latin typeface="Times New Roman" pitchFamily="18" charset="0"/>
              </a:endParaRPr>
            </a:p>
          </p:txBody>
        </p:sp>
        <p:sp>
          <p:nvSpPr>
            <p:cNvPr id="62" name="Text Box 11"/>
            <p:cNvSpPr txBox="1">
              <a:spLocks noChangeArrowheads="1"/>
            </p:cNvSpPr>
            <p:nvPr/>
          </p:nvSpPr>
          <p:spPr bwMode="auto">
            <a:xfrm>
              <a:off x="3367983" y="4345259"/>
              <a:ext cx="559523"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a:solidFill>
                    <a:schemeClr val="bg2"/>
                  </a:solidFill>
                  <a:latin typeface="Times New Roman" pitchFamily="18" charset="0"/>
                </a:rPr>
                <a:t>Power Driver</a:t>
              </a:r>
              <a:endParaRPr lang="en-US" sz="2400">
                <a:solidFill>
                  <a:schemeClr val="bg2"/>
                </a:solidFill>
                <a:latin typeface="Times New Roman" pitchFamily="18" charset="0"/>
              </a:endParaRPr>
            </a:p>
          </p:txBody>
        </p:sp>
        <p:sp>
          <p:nvSpPr>
            <p:cNvPr id="63" name="Text Box 12"/>
            <p:cNvSpPr txBox="1">
              <a:spLocks noChangeArrowheads="1"/>
            </p:cNvSpPr>
            <p:nvPr/>
          </p:nvSpPr>
          <p:spPr bwMode="auto">
            <a:xfrm>
              <a:off x="4533523" y="4345259"/>
              <a:ext cx="559523"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dirty="0">
                  <a:solidFill>
                    <a:schemeClr val="bg2"/>
                  </a:solidFill>
                  <a:latin typeface="Times New Roman" pitchFamily="18" charset="0"/>
                </a:rPr>
                <a:t>Non-Volatile Memory</a:t>
              </a:r>
              <a:endParaRPr lang="en-US" sz="2400" dirty="0">
                <a:solidFill>
                  <a:schemeClr val="bg2"/>
                </a:solidFill>
                <a:latin typeface="Times New Roman" pitchFamily="18" charset="0"/>
              </a:endParaRPr>
            </a:p>
          </p:txBody>
        </p:sp>
        <p:sp>
          <p:nvSpPr>
            <p:cNvPr id="64" name="Text Box 17"/>
            <p:cNvSpPr txBox="1">
              <a:spLocks noChangeArrowheads="1"/>
            </p:cNvSpPr>
            <p:nvPr/>
          </p:nvSpPr>
          <p:spPr bwMode="auto">
            <a:xfrm>
              <a:off x="3951555" y="4345259"/>
              <a:ext cx="557920" cy="140510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400" b="1" dirty="0">
                  <a:solidFill>
                    <a:schemeClr val="bg2"/>
                  </a:solidFill>
                  <a:latin typeface="Times New Roman" pitchFamily="18" charset="0"/>
                </a:rPr>
                <a:t>Specialty I/O Drivers</a:t>
              </a:r>
              <a:endParaRPr lang="en-US" sz="2400" dirty="0">
                <a:solidFill>
                  <a:schemeClr val="bg2"/>
                </a:solidFill>
                <a:latin typeface="Times New Roman" pitchFamily="18" charset="0"/>
              </a:endParaRPr>
            </a:p>
          </p:txBody>
        </p:sp>
      </p:grpSp>
      <p:grpSp>
        <p:nvGrpSpPr>
          <p:cNvPr id="65" name="Group 18"/>
          <p:cNvGrpSpPr>
            <a:grpSpLocks/>
          </p:cNvGrpSpPr>
          <p:nvPr/>
        </p:nvGrpSpPr>
        <p:grpSpPr bwMode="auto">
          <a:xfrm>
            <a:off x="1073779" y="3211032"/>
            <a:ext cx="6996442" cy="1053107"/>
            <a:chOff x="1200" y="2112"/>
            <a:chExt cx="3456" cy="576"/>
          </a:xfrm>
        </p:grpSpPr>
        <p:sp>
          <p:nvSpPr>
            <p:cNvPr id="66" name="Text Box 19"/>
            <p:cNvSpPr txBox="1">
              <a:spLocks noChangeArrowheads="1"/>
            </p:cNvSpPr>
            <p:nvPr/>
          </p:nvSpPr>
          <p:spPr bwMode="auto">
            <a:xfrm>
              <a:off x="1200" y="2112"/>
              <a:ext cx="3264" cy="28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lstStyle/>
            <a:p>
              <a:pPr algn="ctr" eaLnBrk="0" hangingPunct="0">
                <a:spcBef>
                  <a:spcPct val="50000"/>
                </a:spcBef>
              </a:pPr>
              <a:r>
                <a:rPr lang="en-US" sz="1400" b="1" dirty="0">
                  <a:solidFill>
                    <a:schemeClr val="bg2"/>
                  </a:solidFill>
                  <a:latin typeface="Times New Roman" pitchFamily="18" charset="0"/>
                </a:rPr>
                <a:t>Task Scheduling</a:t>
              </a:r>
              <a:endParaRPr lang="en-US" sz="1400" dirty="0">
                <a:solidFill>
                  <a:schemeClr val="bg2"/>
                </a:solidFill>
                <a:latin typeface="Times New Roman" pitchFamily="18" charset="0"/>
              </a:endParaRPr>
            </a:p>
          </p:txBody>
        </p:sp>
        <p:sp>
          <p:nvSpPr>
            <p:cNvPr id="67" name="Text Box 20"/>
            <p:cNvSpPr txBox="1">
              <a:spLocks noChangeArrowheads="1"/>
            </p:cNvSpPr>
            <p:nvPr/>
          </p:nvSpPr>
          <p:spPr bwMode="auto">
            <a:xfrm>
              <a:off x="1344" y="2256"/>
              <a:ext cx="3312" cy="43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spcBef>
                  <a:spcPct val="50000"/>
                </a:spcBef>
              </a:pPr>
              <a:r>
                <a:rPr lang="en-US" sz="1400" b="1" dirty="0" err="1">
                  <a:solidFill>
                    <a:schemeClr val="bg2"/>
                  </a:solidFill>
                  <a:latin typeface="Times New Roman" pitchFamily="18" charset="0"/>
                </a:rPr>
                <a:t>Intertask</a:t>
              </a:r>
              <a:r>
                <a:rPr lang="en-US" sz="1400" b="1" dirty="0">
                  <a:solidFill>
                    <a:schemeClr val="bg2"/>
                  </a:solidFill>
                  <a:latin typeface="Times New Roman" pitchFamily="18" charset="0"/>
                </a:rPr>
                <a:t> Data Communication</a:t>
              </a:r>
              <a:endParaRPr lang="en-US" sz="1400" dirty="0">
                <a:solidFill>
                  <a:schemeClr val="bg2"/>
                </a:solidFill>
                <a:latin typeface="Times New Roman" pitchFamily="18" charset="0"/>
              </a:endParaRPr>
            </a:p>
          </p:txBody>
        </p:sp>
      </p:grpSp>
      <p:grpSp>
        <p:nvGrpSpPr>
          <p:cNvPr id="68" name="Group 21"/>
          <p:cNvGrpSpPr>
            <a:grpSpLocks/>
          </p:cNvGrpSpPr>
          <p:nvPr/>
        </p:nvGrpSpPr>
        <p:grpSpPr bwMode="auto">
          <a:xfrm>
            <a:off x="1062556" y="2244839"/>
            <a:ext cx="7007665" cy="858999"/>
            <a:chOff x="1194" y="1584"/>
            <a:chExt cx="3462" cy="470"/>
          </a:xfrm>
        </p:grpSpPr>
        <p:sp>
          <p:nvSpPr>
            <p:cNvPr id="69" name="Text Box 22"/>
            <p:cNvSpPr txBox="1">
              <a:spLocks noChangeArrowheads="1"/>
            </p:cNvSpPr>
            <p:nvPr/>
          </p:nvSpPr>
          <p:spPr bwMode="auto">
            <a:xfrm>
              <a:off x="1194" y="1584"/>
              <a:ext cx="726"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dirty="0">
                  <a:solidFill>
                    <a:schemeClr val="bg2"/>
                  </a:solidFill>
                  <a:latin typeface="Times New Roman" pitchFamily="18" charset="0"/>
                </a:rPr>
                <a:t>Application</a:t>
              </a:r>
            </a:p>
            <a:p>
              <a:pPr algn="ctr" eaLnBrk="0" hangingPunct="0"/>
              <a:r>
                <a:rPr lang="en-US" sz="1400" b="1" dirty="0">
                  <a:solidFill>
                    <a:schemeClr val="bg2"/>
                  </a:solidFill>
                  <a:latin typeface="Times New Roman" pitchFamily="18" charset="0"/>
                </a:rPr>
                <a:t>Component 1</a:t>
              </a:r>
            </a:p>
          </p:txBody>
        </p:sp>
        <p:sp>
          <p:nvSpPr>
            <p:cNvPr id="70" name="Text Box 23"/>
            <p:cNvSpPr txBox="1">
              <a:spLocks noChangeArrowheads="1"/>
            </p:cNvSpPr>
            <p:nvPr/>
          </p:nvSpPr>
          <p:spPr bwMode="auto">
            <a:xfrm>
              <a:off x="1968" y="1584"/>
              <a:ext cx="720"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Application</a:t>
              </a:r>
            </a:p>
            <a:p>
              <a:pPr algn="ctr" eaLnBrk="0" hangingPunct="0"/>
              <a:r>
                <a:rPr lang="en-US" sz="1400" b="1">
                  <a:solidFill>
                    <a:schemeClr val="bg2"/>
                  </a:solidFill>
                  <a:latin typeface="Times New Roman" pitchFamily="18" charset="0"/>
                </a:rPr>
                <a:t>Component 2</a:t>
              </a:r>
            </a:p>
          </p:txBody>
        </p:sp>
        <p:sp>
          <p:nvSpPr>
            <p:cNvPr id="71" name="Text Box 24"/>
            <p:cNvSpPr txBox="1">
              <a:spLocks noChangeArrowheads="1"/>
            </p:cNvSpPr>
            <p:nvPr/>
          </p:nvSpPr>
          <p:spPr bwMode="auto">
            <a:xfrm>
              <a:off x="2736" y="1584"/>
              <a:ext cx="192"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t>
              </a:r>
            </a:p>
          </p:txBody>
        </p:sp>
        <p:sp>
          <p:nvSpPr>
            <p:cNvPr id="72" name="Text Box 25"/>
            <p:cNvSpPr txBox="1">
              <a:spLocks noChangeArrowheads="1"/>
            </p:cNvSpPr>
            <p:nvPr/>
          </p:nvSpPr>
          <p:spPr bwMode="auto">
            <a:xfrm>
              <a:off x="3936" y="1584"/>
              <a:ext cx="720"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t"/>
            <a:lstStyle/>
            <a:p>
              <a:pPr algn="ctr" eaLnBrk="0" hangingPunct="0"/>
              <a:r>
                <a:rPr lang="en-US" sz="1400" b="1" dirty="0">
                  <a:solidFill>
                    <a:schemeClr val="bg2"/>
                  </a:solidFill>
                  <a:latin typeface="Times New Roman" pitchFamily="18" charset="0"/>
                </a:rPr>
                <a:t>Application</a:t>
              </a:r>
            </a:p>
            <a:p>
              <a:pPr algn="ctr" eaLnBrk="0" hangingPunct="0"/>
              <a:r>
                <a:rPr lang="en-US" sz="1400" b="1" dirty="0">
                  <a:solidFill>
                    <a:schemeClr val="bg2"/>
                  </a:solidFill>
                  <a:latin typeface="Times New Roman" pitchFamily="18" charset="0"/>
                </a:rPr>
                <a:t>Component N</a:t>
              </a:r>
            </a:p>
          </p:txBody>
        </p:sp>
        <p:sp>
          <p:nvSpPr>
            <p:cNvPr id="73" name="Text Box 26"/>
            <p:cNvSpPr txBox="1">
              <a:spLocks noChangeArrowheads="1"/>
            </p:cNvSpPr>
            <p:nvPr/>
          </p:nvSpPr>
          <p:spPr bwMode="auto">
            <a:xfrm>
              <a:off x="2976" y="1584"/>
              <a:ext cx="192"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t>
              </a:r>
            </a:p>
          </p:txBody>
        </p:sp>
        <p:sp>
          <p:nvSpPr>
            <p:cNvPr id="74" name="Text Box 27"/>
            <p:cNvSpPr txBox="1">
              <a:spLocks noChangeArrowheads="1"/>
            </p:cNvSpPr>
            <p:nvPr/>
          </p:nvSpPr>
          <p:spPr bwMode="auto">
            <a:xfrm>
              <a:off x="3216" y="1584"/>
              <a:ext cx="192"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t>
              </a:r>
            </a:p>
          </p:txBody>
        </p:sp>
        <p:sp>
          <p:nvSpPr>
            <p:cNvPr id="75" name="Text Box 28"/>
            <p:cNvSpPr txBox="1">
              <a:spLocks noChangeArrowheads="1"/>
            </p:cNvSpPr>
            <p:nvPr/>
          </p:nvSpPr>
          <p:spPr bwMode="auto">
            <a:xfrm>
              <a:off x="3456" y="1584"/>
              <a:ext cx="192"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t>
              </a:r>
            </a:p>
          </p:txBody>
        </p:sp>
        <p:sp>
          <p:nvSpPr>
            <p:cNvPr id="76" name="Text Box 29"/>
            <p:cNvSpPr txBox="1">
              <a:spLocks noChangeArrowheads="1"/>
            </p:cNvSpPr>
            <p:nvPr/>
          </p:nvSpPr>
          <p:spPr bwMode="auto">
            <a:xfrm>
              <a:off x="3696" y="1584"/>
              <a:ext cx="192" cy="47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0" hangingPunct="0"/>
              <a:r>
                <a:rPr lang="en-US" sz="1400" b="1">
                  <a:solidFill>
                    <a:schemeClr val="bg2"/>
                  </a:solidFill>
                  <a:latin typeface="Times New Roman" pitchFamily="18" charset="0"/>
                </a:rPr>
                <a:t>...</a:t>
              </a:r>
            </a:p>
          </p:txBody>
        </p:sp>
      </p:grpSp>
      <p:sp>
        <p:nvSpPr>
          <p:cNvPr id="77" name="Text Box 16"/>
          <p:cNvSpPr txBox="1">
            <a:spLocks noChangeArrowheads="1"/>
          </p:cNvSpPr>
          <p:nvPr/>
        </p:nvSpPr>
        <p:spPr bwMode="auto">
          <a:xfrm>
            <a:off x="7084289" y="4553852"/>
            <a:ext cx="230911" cy="119651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eaVert" lIns="0" tIns="91440" rIns="0" bIns="0"/>
          <a:lstStyle/>
          <a:p>
            <a:pPr eaLnBrk="0" hangingPunct="0">
              <a:spcBef>
                <a:spcPct val="50000"/>
              </a:spcBef>
            </a:pPr>
            <a:r>
              <a:rPr lang="en-US" sz="1100" b="1" dirty="0">
                <a:solidFill>
                  <a:schemeClr val="bg2"/>
                </a:solidFill>
                <a:latin typeface="Times New Roman" pitchFamily="18" charset="0"/>
              </a:rPr>
              <a:t>Transport Prot.</a:t>
            </a:r>
            <a:endParaRPr lang="en-US" dirty="0">
              <a:solidFill>
                <a:schemeClr val="bg2"/>
              </a:solidFill>
              <a:latin typeface="Times New Roman" pitchFamily="18"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3950" y="1343299"/>
            <a:ext cx="3752850" cy="2381250"/>
          </a:xfrm>
          <a:prstGeom prst="rect">
            <a:avLst/>
          </a:prstGeom>
          <a:ln w="57150">
            <a:solidFill>
              <a:schemeClr val="tx1"/>
            </a:solidFill>
          </a:ln>
        </p:spPr>
      </p:pic>
    </p:spTree>
    <p:extLst>
      <p:ext uri="{BB962C8B-B14F-4D97-AF65-F5344CB8AC3E}">
        <p14:creationId xmlns:p14="http://schemas.microsoft.com/office/powerpoint/2010/main" val="584245259"/>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0D07B-F60C-4288-8713-8212A7B94886}"/>
              </a:ext>
            </a:extLst>
          </p:cNvPr>
          <p:cNvSpPr>
            <a:spLocks noGrp="1"/>
          </p:cNvSpPr>
          <p:nvPr>
            <p:ph type="title"/>
          </p:nvPr>
        </p:nvSpPr>
        <p:spPr/>
        <p:txBody>
          <a:bodyPr/>
          <a:lstStyle/>
          <a:p>
            <a:r>
              <a:rPr lang="en-US" dirty="0"/>
              <a:t>JD/OS Factoids</a:t>
            </a:r>
          </a:p>
        </p:txBody>
      </p:sp>
      <p:sp>
        <p:nvSpPr>
          <p:cNvPr id="4" name="Text Placeholder 3">
            <a:extLst>
              <a:ext uri="{FF2B5EF4-FFF2-40B4-BE49-F238E27FC236}">
                <a16:creationId xmlns:a16="http://schemas.microsoft.com/office/drawing/2014/main" id="{F975ADB0-EF32-499C-B4BB-6EF536FC18A9}"/>
              </a:ext>
            </a:extLst>
          </p:cNvPr>
          <p:cNvSpPr>
            <a:spLocks noGrp="1"/>
          </p:cNvSpPr>
          <p:nvPr>
            <p:ph type="body" sz="half" idx="2"/>
          </p:nvPr>
        </p:nvSpPr>
        <p:spPr/>
        <p:txBody>
          <a:bodyPr>
            <a:normAutofit fontScale="92500" lnSpcReduction="10000"/>
          </a:bodyPr>
          <a:lstStyle/>
          <a:p>
            <a:r>
              <a:rPr lang="en-US" dirty="0"/>
              <a:t>1995 to present (dates shown are approximate)</a:t>
            </a:r>
          </a:p>
        </p:txBody>
      </p:sp>
      <p:sp>
        <p:nvSpPr>
          <p:cNvPr id="5" name="Date Placeholder 4">
            <a:extLst>
              <a:ext uri="{FF2B5EF4-FFF2-40B4-BE49-F238E27FC236}">
                <a16:creationId xmlns:a16="http://schemas.microsoft.com/office/drawing/2014/main" id="{F7AE64F9-BB04-4893-A0FE-28E4CBF1B6DC}"/>
              </a:ext>
            </a:extLst>
          </p:cNvPr>
          <p:cNvSpPr>
            <a:spLocks noGrp="1"/>
          </p:cNvSpPr>
          <p:nvPr>
            <p:ph type="dt" sz="half" idx="10"/>
          </p:nvPr>
        </p:nvSpPr>
        <p:spPr/>
        <p:txBody>
          <a:bodyPr/>
          <a:lstStyle/>
          <a:p>
            <a:r>
              <a:rPr lang="en-US"/>
              <a:t>8 Feb 2018</a:t>
            </a:r>
          </a:p>
        </p:txBody>
      </p:sp>
      <p:sp>
        <p:nvSpPr>
          <p:cNvPr id="6" name="Footer Placeholder 5">
            <a:extLst>
              <a:ext uri="{FF2B5EF4-FFF2-40B4-BE49-F238E27FC236}">
                <a16:creationId xmlns:a16="http://schemas.microsoft.com/office/drawing/2014/main" id="{20F08D83-01D4-4ECF-96D3-01AB5D496FFE}"/>
              </a:ext>
            </a:extLst>
          </p:cNvPr>
          <p:cNvSpPr>
            <a:spLocks noGrp="1"/>
          </p:cNvSpPr>
          <p:nvPr>
            <p:ph type="ftr" sz="quarter" idx="11"/>
          </p:nvPr>
        </p:nvSpPr>
        <p:spPr/>
        <p:txBody>
          <a:bodyPr/>
          <a:lstStyle/>
          <a:p>
            <a:r>
              <a:rPr lang="en-US"/>
              <a:t>000.01 - About the Instructor</a:t>
            </a:r>
          </a:p>
        </p:txBody>
      </p:sp>
      <p:sp>
        <p:nvSpPr>
          <p:cNvPr id="7" name="Slide Number Placeholder 6">
            <a:extLst>
              <a:ext uri="{FF2B5EF4-FFF2-40B4-BE49-F238E27FC236}">
                <a16:creationId xmlns:a16="http://schemas.microsoft.com/office/drawing/2014/main" id="{121DD477-7598-4D25-AC10-E5D966E6D2D0}"/>
              </a:ext>
            </a:extLst>
          </p:cNvPr>
          <p:cNvSpPr>
            <a:spLocks noGrp="1"/>
          </p:cNvSpPr>
          <p:nvPr>
            <p:ph type="sldNum" sz="quarter" idx="12"/>
          </p:nvPr>
        </p:nvSpPr>
        <p:spPr/>
        <p:txBody>
          <a:bodyPr/>
          <a:lstStyle/>
          <a:p>
            <a:fld id="{E2D92875-B5D2-419A-8B37-2F3EF7B07E34}" type="slidenum">
              <a:rPr lang="en-US" smtClean="0"/>
              <a:pPr/>
              <a:t>24</a:t>
            </a:fld>
            <a:endParaRPr lang="en-US"/>
          </a:p>
        </p:txBody>
      </p:sp>
      <p:sp>
        <p:nvSpPr>
          <p:cNvPr id="8" name="TextBox 7">
            <a:extLst>
              <a:ext uri="{FF2B5EF4-FFF2-40B4-BE49-F238E27FC236}">
                <a16:creationId xmlns:a16="http://schemas.microsoft.com/office/drawing/2014/main" id="{AD53CB54-3433-450A-9B7A-571484031F58}"/>
              </a:ext>
            </a:extLst>
          </p:cNvPr>
          <p:cNvSpPr txBox="1"/>
          <p:nvPr/>
        </p:nvSpPr>
        <p:spPr>
          <a:xfrm>
            <a:off x="381000" y="1371600"/>
            <a:ext cx="8382000" cy="5078313"/>
          </a:xfrm>
          <a:prstGeom prst="rect">
            <a:avLst/>
          </a:prstGeom>
          <a:noFill/>
        </p:spPr>
        <p:txBody>
          <a:bodyPr wrap="square" rtlCol="0">
            <a:spAutoFit/>
          </a:bodyPr>
          <a:lstStyle/>
          <a:p>
            <a:r>
              <a:rPr lang="en-US" dirty="0"/>
              <a:t>1995 – 4WD Loader only.</a:t>
            </a:r>
          </a:p>
          <a:p>
            <a:r>
              <a:rPr lang="en-US" dirty="0"/>
              <a:t>1996 – 90 Series all CAN Combine</a:t>
            </a:r>
          </a:p>
          <a:p>
            <a:r>
              <a:rPr lang="en-US" dirty="0"/>
              <a:t>1998 – Tractors using both CCD and CAN</a:t>
            </a:r>
          </a:p>
          <a:p>
            <a:r>
              <a:rPr lang="en-US" dirty="0"/>
              <a:t>2008 – Last CCD network leaves production**</a:t>
            </a:r>
          </a:p>
          <a:p>
            <a:r>
              <a:rPr lang="en-US" dirty="0"/>
              <a:t>2001 – Deployment into nearly all tractor controllers (excluding engine)</a:t>
            </a:r>
          </a:p>
          <a:p>
            <a:r>
              <a:rPr lang="en-US" dirty="0"/>
              <a:t>2020 – Sunset pending, with the transition to 32-bit micros</a:t>
            </a:r>
          </a:p>
          <a:p>
            <a:endParaRPr lang="en-US" dirty="0"/>
          </a:p>
          <a:p>
            <a:r>
              <a:rPr lang="en-US" dirty="0"/>
              <a:t>** CCD Support continues: Gen4 Universal for retrofit, ServiceADVISOR™ EDL for diagnostics</a:t>
            </a:r>
          </a:p>
          <a:p>
            <a:endParaRPr lang="en-US" dirty="0"/>
          </a:p>
          <a:p>
            <a:r>
              <a:rPr lang="en-US" dirty="0"/>
              <a:t>JD/OS Factoids</a:t>
            </a:r>
          </a:p>
          <a:p>
            <a:pPr marL="285750" indent="-285750">
              <a:buFont typeface="Arial" panose="020B0604020202020204" pitchFamily="34" charset="0"/>
              <a:buChar char="•"/>
            </a:pPr>
            <a:r>
              <a:rPr lang="en-US" dirty="0"/>
              <a:t>~ 250KLOC (250-thousand lines, excluding the “Application”)</a:t>
            </a:r>
          </a:p>
          <a:p>
            <a:pPr marL="285750" indent="-285750">
              <a:buFont typeface="Arial" panose="020B0604020202020204" pitchFamily="34" charset="0"/>
              <a:buChar char="•"/>
            </a:pPr>
            <a:r>
              <a:rPr lang="en-US" dirty="0"/>
              <a:t>Microcontrollers that use JD/OS</a:t>
            </a:r>
          </a:p>
          <a:p>
            <a:pPr marL="742950" lvl="1" indent="-285750">
              <a:buFont typeface="Arial" panose="020B0604020202020204" pitchFamily="34" charset="0"/>
              <a:buChar char="•"/>
            </a:pPr>
            <a:r>
              <a:rPr lang="en-US" dirty="0"/>
              <a:t>Sourced from: Infineon, ST, and </a:t>
            </a:r>
            <a:r>
              <a:rPr lang="en-US" dirty="0" err="1"/>
              <a:t>FreeScale</a:t>
            </a:r>
            <a:endParaRPr lang="en-US" dirty="0"/>
          </a:p>
          <a:p>
            <a:pPr marL="742950" lvl="1" indent="-285750">
              <a:buFont typeface="Arial" panose="020B0604020202020204" pitchFamily="34" charset="0"/>
              <a:buChar char="•"/>
            </a:pPr>
            <a:r>
              <a:rPr lang="en-US" dirty="0"/>
              <a:t>Typically have from 750K Bytes to 1.8 MB of program storage</a:t>
            </a:r>
          </a:p>
          <a:p>
            <a:pPr marL="742950" lvl="1" indent="-285750">
              <a:buFont typeface="Arial" panose="020B0604020202020204" pitchFamily="34" charset="0"/>
              <a:buChar char="•"/>
            </a:pPr>
            <a:r>
              <a:rPr lang="en-US" dirty="0"/>
              <a:t>Have from less than 20K to well over 80KB of RAM</a:t>
            </a:r>
          </a:p>
          <a:p>
            <a:pPr marL="742950" lvl="1" indent="-285750">
              <a:buFont typeface="Arial" panose="020B0604020202020204" pitchFamily="34" charset="0"/>
              <a:buChar char="•"/>
            </a:pPr>
            <a:r>
              <a:rPr lang="en-US" dirty="0"/>
              <a:t>Run at clock speeds from 16 to over 100 </a:t>
            </a:r>
            <a:r>
              <a:rPr lang="en-US" dirty="0" err="1"/>
              <a:t>Mhz</a:t>
            </a:r>
            <a:endParaRPr lang="en-US" dirty="0"/>
          </a:p>
          <a:p>
            <a:endParaRPr lang="en-US" dirty="0"/>
          </a:p>
        </p:txBody>
      </p:sp>
    </p:spTree>
    <p:extLst>
      <p:ext uri="{BB962C8B-B14F-4D97-AF65-F5344CB8AC3E}">
        <p14:creationId xmlns:p14="http://schemas.microsoft.com/office/powerpoint/2010/main" val="20102878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~1997: Software Development Process &amp; Coding Convention</a:t>
            </a:r>
          </a:p>
        </p:txBody>
      </p:sp>
      <p:sp>
        <p:nvSpPr>
          <p:cNvPr id="4" name="Text Placeholder 3"/>
          <p:cNvSpPr>
            <a:spLocks noGrp="1"/>
          </p:cNvSpPr>
          <p:nvPr>
            <p:ph type="body" sz="half" idx="2"/>
          </p:nvPr>
        </p:nvSpPr>
        <p:spPr/>
        <p:txBody>
          <a:bodyPr>
            <a:normAutofit fontScale="92500" lnSpcReduction="10000"/>
          </a:bodyPr>
          <a:lstStyle/>
          <a:p>
            <a:endParaRPr lang="en-US"/>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25</a:t>
            </a:fld>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1461654"/>
            <a:ext cx="2671763" cy="2201141"/>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6437" y="3970769"/>
            <a:ext cx="2671763" cy="2201141"/>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1461654"/>
            <a:ext cx="4191000" cy="2795385"/>
          </a:xfrm>
          <a:prstGeom prst="rect">
            <a:avLst/>
          </a:prstGeom>
        </p:spPr>
      </p:pic>
    </p:spTree>
    <p:extLst>
      <p:ext uri="{BB962C8B-B14F-4D97-AF65-F5344CB8AC3E}">
        <p14:creationId xmlns:p14="http://schemas.microsoft.com/office/powerpoint/2010/main" val="480519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p:spPr>
        <p:txBody>
          <a:bodyPr vert="horz" wrap="square" lIns="91440" tIns="45720" rIns="91440" bIns="45720" numCol="1" anchor="b" anchorCtr="0" compatLnSpc="1">
            <a:prstTxWarp prst="textNoShape">
              <a:avLst/>
            </a:prstTxWarp>
            <a:normAutofit/>
          </a:bodyPr>
          <a:lstStyle/>
          <a:p>
            <a:pPr algn="l"/>
            <a:r>
              <a:rPr lang="en-US" sz="2000" b="1" dirty="0"/>
              <a:t>~2001: Virtual Terminal</a:t>
            </a:r>
          </a:p>
        </p:txBody>
      </p:sp>
      <p:sp>
        <p:nvSpPr>
          <p:cNvPr id="8" name="Text Placeholder 7"/>
          <p:cNvSpPr>
            <a:spLocks noGrp="1"/>
          </p:cNvSpPr>
          <p:nvPr>
            <p:ph type="body" sz="half" idx="2"/>
          </p:nvPr>
        </p:nvSpPr>
        <p:spPr/>
        <p:txBody>
          <a:bodyPr>
            <a:normAutofit fontScale="92500" lnSpcReduction="10000"/>
          </a:bodyPr>
          <a:lstStyle/>
          <a:p>
            <a:endParaRPr lang="en-US"/>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26</a:t>
            </a:fld>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607729"/>
            <a:ext cx="4267200" cy="3879272"/>
          </a:xfrm>
          <a:prstGeom prst="rect">
            <a:avLst/>
          </a:prstGeom>
          <a:ln w="57150">
            <a:solidFill>
              <a:schemeClr val="tx1"/>
            </a:solidFill>
          </a:ln>
        </p:spPr>
      </p:pic>
      <p:grpSp>
        <p:nvGrpSpPr>
          <p:cNvPr id="12" name="Group 11"/>
          <p:cNvGrpSpPr/>
          <p:nvPr/>
        </p:nvGrpSpPr>
        <p:grpSpPr>
          <a:xfrm>
            <a:off x="4547937" y="3390898"/>
            <a:ext cx="3771900" cy="2757655"/>
            <a:chOff x="4355841" y="1607728"/>
            <a:chExt cx="4330959" cy="3116672"/>
          </a:xfrm>
        </p:grpSpPr>
        <p:sp>
          <p:nvSpPr>
            <p:cNvPr id="11" name="Rectangle 10"/>
            <p:cNvSpPr/>
            <p:nvPr/>
          </p:nvSpPr>
          <p:spPr>
            <a:xfrm>
              <a:off x="4355841" y="1607728"/>
              <a:ext cx="4330959" cy="31166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5841" y="1607728"/>
              <a:ext cx="4330959" cy="3116672"/>
            </a:xfrm>
            <a:prstGeom prst="rect">
              <a:avLst/>
            </a:prstGeom>
            <a:ln w="57150">
              <a:solidFill>
                <a:schemeClr val="tx1"/>
              </a:solidFill>
            </a:ln>
          </p:spPr>
        </p:pic>
      </p:gr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0850" y="1573619"/>
            <a:ext cx="1714500" cy="1352550"/>
          </a:xfrm>
          <a:prstGeom prst="rect">
            <a:avLst/>
          </a:prstGeom>
        </p:spPr>
      </p:pic>
    </p:spTree>
    <p:extLst>
      <p:ext uri="{BB962C8B-B14F-4D97-AF65-F5344CB8AC3E}">
        <p14:creationId xmlns:p14="http://schemas.microsoft.com/office/powerpoint/2010/main" val="3095840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p:spPr>
        <p:txBody>
          <a:bodyPr vert="horz" wrap="square" lIns="91440" tIns="45720" rIns="91440" bIns="45720" numCol="1" anchor="b" anchorCtr="0" compatLnSpc="1">
            <a:prstTxWarp prst="textNoShape">
              <a:avLst/>
            </a:prstTxWarp>
            <a:normAutofit/>
          </a:bodyPr>
          <a:lstStyle/>
          <a:p>
            <a:pPr algn="l"/>
            <a:r>
              <a:rPr lang="en-US" sz="2000" b="1" dirty="0"/>
              <a:t>2008: Tractor Update 2008</a:t>
            </a:r>
          </a:p>
        </p:txBody>
      </p:sp>
      <p:sp>
        <p:nvSpPr>
          <p:cNvPr id="8" name="Text Placeholder 7"/>
          <p:cNvSpPr>
            <a:spLocks noGrp="1"/>
          </p:cNvSpPr>
          <p:nvPr>
            <p:ph type="body" sz="half" idx="2"/>
          </p:nvPr>
        </p:nvSpPr>
        <p:spPr/>
        <p:txBody>
          <a:bodyPr>
            <a:normAutofit fontScale="92500" lnSpcReduction="10000"/>
          </a:bodyPr>
          <a:lstStyle/>
          <a:p>
            <a:endParaRPr lang="en-US"/>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27</a:t>
            </a:fld>
            <a:endParaRPr lang="en-US"/>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7296" y="1438276"/>
            <a:ext cx="8449408" cy="4724400"/>
          </a:xfrm>
          <a:prstGeom prst="rect">
            <a:avLst/>
          </a:prstGeom>
        </p:spPr>
      </p:pic>
    </p:spTree>
    <p:extLst>
      <p:ext uri="{BB962C8B-B14F-4D97-AF65-F5344CB8AC3E}">
        <p14:creationId xmlns:p14="http://schemas.microsoft.com/office/powerpoint/2010/main" val="3306713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p:spPr>
        <p:txBody>
          <a:bodyPr vert="horz" wrap="square" lIns="91440" tIns="45720" rIns="91440" bIns="45720" numCol="1" anchor="b" anchorCtr="0" compatLnSpc="1">
            <a:prstTxWarp prst="textNoShape">
              <a:avLst/>
            </a:prstTxWarp>
            <a:normAutofit/>
          </a:bodyPr>
          <a:lstStyle/>
          <a:p>
            <a:pPr algn="l"/>
            <a:r>
              <a:rPr lang="en-US" sz="2000" b="1" dirty="0"/>
              <a:t>~2010 and since: Enterprise Electronics Group</a:t>
            </a:r>
          </a:p>
        </p:txBody>
      </p:sp>
      <p:sp>
        <p:nvSpPr>
          <p:cNvPr id="8" name="Text Placeholder 7"/>
          <p:cNvSpPr>
            <a:spLocks noGrp="1"/>
          </p:cNvSpPr>
          <p:nvPr>
            <p:ph type="body" sz="half" idx="2"/>
          </p:nvPr>
        </p:nvSpPr>
        <p:spPr/>
        <p:txBody>
          <a:bodyPr>
            <a:normAutofit fontScale="92500" lnSpcReduction="10000"/>
          </a:bodyPr>
          <a:lstStyle/>
          <a:p>
            <a:endParaRPr lang="en-US"/>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E2D92875-B5D2-419A-8B37-2F3EF7B07E34}" type="slidenum">
              <a:rPr lang="en-US" smtClean="0"/>
              <a:pPr/>
              <a:t>28</a:t>
            </a:fld>
            <a:endParaRPr lang="en-US"/>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620" y="1475148"/>
            <a:ext cx="3529780" cy="1996470"/>
          </a:xfrm>
          <a:prstGeom prst="rect">
            <a:avLst/>
          </a:prstGeom>
          <a:ln w="57150">
            <a:solidFill>
              <a:schemeClr val="tx1"/>
            </a:solidFill>
          </a:ln>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5390" y="1795151"/>
            <a:ext cx="3499705" cy="2343444"/>
          </a:xfrm>
          <a:prstGeom prst="rect">
            <a:avLst/>
          </a:prstGeom>
          <a:solidFill>
            <a:schemeClr val="bg1"/>
          </a:solidFill>
          <a:ln w="57150">
            <a:solidFill>
              <a:schemeClr val="tx1"/>
            </a:solidFill>
          </a:ln>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5632" y="2296892"/>
            <a:ext cx="3312233" cy="2176374"/>
          </a:xfrm>
          <a:prstGeom prst="rect">
            <a:avLst/>
          </a:prstGeom>
          <a:solidFill>
            <a:schemeClr val="bg1"/>
          </a:solidFill>
          <a:ln w="57150">
            <a:solidFill>
              <a:schemeClr val="tx1"/>
            </a:solidFill>
          </a:ln>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55631" y="1624633"/>
            <a:ext cx="3560880" cy="2037853"/>
          </a:xfrm>
          <a:prstGeom prst="rect">
            <a:avLst/>
          </a:prstGeom>
          <a:ln w="57150">
            <a:solidFill>
              <a:schemeClr val="tx1"/>
            </a:solidFill>
          </a:ln>
        </p:spPr>
      </p:pic>
      <p:pic>
        <p:nvPicPr>
          <p:cNvPr id="14"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39915" y="2031460"/>
            <a:ext cx="2724806" cy="2066948"/>
          </a:xfrm>
          <a:prstGeom prst="rect">
            <a:avLst/>
          </a:prstGeom>
          <a:ln w="57150">
            <a:solidFill>
              <a:schemeClr val="tx1"/>
            </a:solidFill>
          </a:ln>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00031" y="2447264"/>
            <a:ext cx="2948438" cy="2413292"/>
          </a:xfrm>
          <a:prstGeom prst="rect">
            <a:avLst/>
          </a:prstGeom>
          <a:solidFill>
            <a:schemeClr val="bg1"/>
          </a:solidFill>
          <a:ln w="57150">
            <a:solidFill>
              <a:schemeClr val="tx1"/>
            </a:solidFill>
          </a:ln>
        </p:spPr>
      </p:pic>
      <p:grpSp>
        <p:nvGrpSpPr>
          <p:cNvPr id="237" name="Group 236"/>
          <p:cNvGrpSpPr/>
          <p:nvPr/>
        </p:nvGrpSpPr>
        <p:grpSpPr>
          <a:xfrm>
            <a:off x="4507383" y="1418789"/>
            <a:ext cx="2950455" cy="1931974"/>
            <a:chOff x="4136825" y="4657884"/>
            <a:chExt cx="2950455" cy="1931974"/>
          </a:xfrm>
        </p:grpSpPr>
        <p:sp>
          <p:nvSpPr>
            <p:cNvPr id="16" name="Rectangle 15"/>
            <p:cNvSpPr/>
            <p:nvPr/>
          </p:nvSpPr>
          <p:spPr>
            <a:xfrm>
              <a:off x="4136825" y="4657884"/>
              <a:ext cx="2950455" cy="1931974"/>
            </a:xfrm>
            <a:prstGeom prst="rect">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Object 2"/>
            <p:cNvGraphicFramePr>
              <a:graphicFrameLocks noChangeAspect="1"/>
            </p:cNvGraphicFramePr>
            <p:nvPr>
              <p:extLst>
                <p:ext uri="{D42A27DB-BD31-4B8C-83A1-F6EECF244321}">
                  <p14:modId xmlns:p14="http://schemas.microsoft.com/office/powerpoint/2010/main" val="562085915"/>
                </p:ext>
              </p:extLst>
            </p:nvPr>
          </p:nvGraphicFramePr>
          <p:xfrm>
            <a:off x="4136825" y="4657884"/>
            <a:ext cx="2950455" cy="1923398"/>
          </p:xfrm>
          <a:graphic>
            <a:graphicData uri="http://schemas.openxmlformats.org/presentationml/2006/ole">
              <mc:AlternateContent xmlns:mc="http://schemas.openxmlformats.org/markup-compatibility/2006">
                <mc:Choice xmlns:v="urn:schemas-microsoft-com:vml" Requires="v">
                  <p:oleObj name="Visio" r:id="rId9" imgW="9827777" imgH="7510834" progId="Visio.Drawing.11">
                    <p:embed/>
                  </p:oleObj>
                </mc:Choice>
                <mc:Fallback>
                  <p:oleObj name="Visio" r:id="rId9" imgW="9827777" imgH="7510834"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36825" y="4657884"/>
                          <a:ext cx="2950455" cy="1923398"/>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pic>
        <p:nvPicPr>
          <p:cNvPr id="234" name="Picture 23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2023" y="4294310"/>
            <a:ext cx="6196016" cy="942872"/>
          </a:xfrm>
          <a:prstGeom prst="rect">
            <a:avLst/>
          </a:prstGeom>
        </p:spPr>
      </p:pic>
      <p:pic>
        <p:nvPicPr>
          <p:cNvPr id="235" name="Picture 234"/>
          <p:cNvPicPr/>
          <p:nvPr/>
        </p:nvPicPr>
        <p:blipFill>
          <a:blip r:embed="rId12">
            <a:extLst>
              <a:ext uri="{28A0092B-C50C-407E-A947-70E740481C1C}">
                <a14:useLocalDpi xmlns:a14="http://schemas.microsoft.com/office/drawing/2010/main" val="0"/>
              </a:ext>
            </a:extLst>
          </a:blip>
          <a:stretch>
            <a:fillRect/>
          </a:stretch>
        </p:blipFill>
        <p:spPr>
          <a:xfrm>
            <a:off x="5191877" y="1728837"/>
            <a:ext cx="3182018" cy="1958407"/>
          </a:xfrm>
          <a:prstGeom prst="rect">
            <a:avLst/>
          </a:prstGeom>
          <a:solidFill>
            <a:schemeClr val="bg1"/>
          </a:solidFill>
          <a:ln w="57150">
            <a:solidFill>
              <a:schemeClr val="tx1"/>
            </a:solidFill>
          </a:ln>
        </p:spPr>
      </p:pic>
      <p:pic>
        <p:nvPicPr>
          <p:cNvPr id="236" name="Picture 235"/>
          <p:cNvPicPr/>
          <p:nvPr/>
        </p:nvPicPr>
        <p:blipFill>
          <a:blip r:embed="rId13">
            <a:extLst>
              <a:ext uri="{28A0092B-C50C-407E-A947-70E740481C1C}">
                <a14:useLocalDpi xmlns:a14="http://schemas.microsoft.com/office/drawing/2010/main" val="0"/>
              </a:ext>
            </a:extLst>
          </a:blip>
          <a:stretch>
            <a:fillRect/>
          </a:stretch>
        </p:blipFill>
        <p:spPr>
          <a:xfrm>
            <a:off x="5609378" y="2511628"/>
            <a:ext cx="3171530" cy="1669695"/>
          </a:xfrm>
          <a:prstGeom prst="rect">
            <a:avLst/>
          </a:prstGeom>
          <a:solidFill>
            <a:schemeClr val="bg1"/>
          </a:solidFill>
          <a:ln w="57150">
            <a:solidFill>
              <a:schemeClr val="tx1"/>
            </a:solidFill>
          </a:ln>
        </p:spPr>
      </p:pic>
      <p:pic>
        <p:nvPicPr>
          <p:cNvPr id="3" name="Picture 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529715" y="4141954"/>
            <a:ext cx="3182858" cy="2209830"/>
          </a:xfrm>
          <a:prstGeom prst="rect">
            <a:avLst/>
          </a:prstGeom>
        </p:spPr>
      </p:pic>
      <p:pic>
        <p:nvPicPr>
          <p:cNvPr id="233" name="Picture 23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14494" y="5037482"/>
            <a:ext cx="4456046" cy="1196254"/>
          </a:xfrm>
          <a:prstGeom prst="rect">
            <a:avLst/>
          </a:prstGeom>
          <a:ln w="57150">
            <a:solidFill>
              <a:schemeClr val="tx1"/>
            </a:solidFill>
          </a:ln>
        </p:spPr>
      </p:pic>
    </p:spTree>
    <p:extLst>
      <p:ext uri="{BB962C8B-B14F-4D97-AF65-F5344CB8AC3E}">
        <p14:creationId xmlns:p14="http://schemas.microsoft.com/office/powerpoint/2010/main" val="268905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par>
                          <p:cTn id="8" fill="hold">
                            <p:stCondLst>
                              <p:cond delay="3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3000"/>
                                        <p:tgtEl>
                                          <p:spTgt spid="11"/>
                                        </p:tgtEl>
                                      </p:cBhvr>
                                    </p:animEffect>
                                  </p:childTnLst>
                                </p:cTn>
                              </p:par>
                            </p:childTnLst>
                          </p:cTn>
                        </p:par>
                        <p:par>
                          <p:cTn id="12" fill="hold">
                            <p:stCondLst>
                              <p:cond delay="6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3000"/>
                                        <p:tgtEl>
                                          <p:spTgt spid="10"/>
                                        </p:tgtEl>
                                      </p:cBhvr>
                                    </p:animEffect>
                                  </p:childTnLst>
                                </p:cTn>
                              </p:par>
                            </p:childTnLst>
                          </p:cTn>
                        </p:par>
                        <p:par>
                          <p:cTn id="16" fill="hold">
                            <p:stCondLst>
                              <p:cond delay="90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0"/>
                                        <p:tgtEl>
                                          <p:spTgt spid="12"/>
                                        </p:tgtEl>
                                      </p:cBhvr>
                                    </p:animEffect>
                                  </p:childTnLst>
                                </p:cTn>
                              </p:par>
                            </p:childTnLst>
                          </p:cTn>
                        </p:par>
                        <p:par>
                          <p:cTn id="20" fill="hold">
                            <p:stCondLst>
                              <p:cond delay="1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3000"/>
                                        <p:tgtEl>
                                          <p:spTgt spid="14"/>
                                        </p:tgtEl>
                                      </p:cBhvr>
                                    </p:animEffect>
                                  </p:childTnLst>
                                </p:cTn>
                              </p:par>
                            </p:childTnLst>
                          </p:cTn>
                        </p:par>
                        <p:par>
                          <p:cTn id="24" fill="hold">
                            <p:stCondLst>
                              <p:cond delay="15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3000"/>
                                        <p:tgtEl>
                                          <p:spTgt spid="13"/>
                                        </p:tgtEl>
                                      </p:cBhvr>
                                    </p:animEffect>
                                  </p:childTnLst>
                                </p:cTn>
                              </p:par>
                            </p:childTnLst>
                          </p:cTn>
                        </p:par>
                        <p:par>
                          <p:cTn id="28" fill="hold">
                            <p:stCondLst>
                              <p:cond delay="18000"/>
                            </p:stCondLst>
                            <p:childTnLst>
                              <p:par>
                                <p:cTn id="29" presetID="10" presetClass="entr" presetSubtype="0" fill="hold" nodeType="afterEffect">
                                  <p:stCondLst>
                                    <p:cond delay="0"/>
                                  </p:stCondLst>
                                  <p:childTnLst>
                                    <p:set>
                                      <p:cBhvr>
                                        <p:cTn id="30" dur="1" fill="hold">
                                          <p:stCondLst>
                                            <p:cond delay="0"/>
                                          </p:stCondLst>
                                        </p:cTn>
                                        <p:tgtEl>
                                          <p:spTgt spid="237"/>
                                        </p:tgtEl>
                                        <p:attrNameLst>
                                          <p:attrName>style.visibility</p:attrName>
                                        </p:attrNameLst>
                                      </p:cBhvr>
                                      <p:to>
                                        <p:strVal val="visible"/>
                                      </p:to>
                                    </p:set>
                                    <p:animEffect transition="in" filter="fade">
                                      <p:cBhvr>
                                        <p:cTn id="31" dur="3000"/>
                                        <p:tgtEl>
                                          <p:spTgt spid="237"/>
                                        </p:tgtEl>
                                      </p:cBhvr>
                                    </p:animEffect>
                                  </p:childTnLst>
                                </p:cTn>
                              </p:par>
                            </p:childTnLst>
                          </p:cTn>
                        </p:par>
                        <p:par>
                          <p:cTn id="32" fill="hold">
                            <p:stCondLst>
                              <p:cond delay="21000"/>
                            </p:stCondLst>
                            <p:childTnLst>
                              <p:par>
                                <p:cTn id="33" presetID="10" presetClass="entr" presetSubtype="0" fill="hold" nodeType="afterEffect">
                                  <p:stCondLst>
                                    <p:cond delay="0"/>
                                  </p:stCondLst>
                                  <p:childTnLst>
                                    <p:set>
                                      <p:cBhvr>
                                        <p:cTn id="34" dur="1" fill="hold">
                                          <p:stCondLst>
                                            <p:cond delay="0"/>
                                          </p:stCondLst>
                                        </p:cTn>
                                        <p:tgtEl>
                                          <p:spTgt spid="235"/>
                                        </p:tgtEl>
                                        <p:attrNameLst>
                                          <p:attrName>style.visibility</p:attrName>
                                        </p:attrNameLst>
                                      </p:cBhvr>
                                      <p:to>
                                        <p:strVal val="visible"/>
                                      </p:to>
                                    </p:set>
                                    <p:animEffect transition="in" filter="fade">
                                      <p:cBhvr>
                                        <p:cTn id="35" dur="3000"/>
                                        <p:tgtEl>
                                          <p:spTgt spid="235"/>
                                        </p:tgtEl>
                                      </p:cBhvr>
                                    </p:animEffect>
                                  </p:childTnLst>
                                </p:cTn>
                              </p:par>
                            </p:childTnLst>
                          </p:cTn>
                        </p:par>
                        <p:par>
                          <p:cTn id="36" fill="hold">
                            <p:stCondLst>
                              <p:cond delay="24000"/>
                            </p:stCondLst>
                            <p:childTnLst>
                              <p:par>
                                <p:cTn id="37" presetID="10" presetClass="entr" presetSubtype="0" fill="hold" nodeType="afterEffect">
                                  <p:stCondLst>
                                    <p:cond delay="0"/>
                                  </p:stCondLst>
                                  <p:childTnLst>
                                    <p:set>
                                      <p:cBhvr>
                                        <p:cTn id="38" dur="1" fill="hold">
                                          <p:stCondLst>
                                            <p:cond delay="0"/>
                                          </p:stCondLst>
                                        </p:cTn>
                                        <p:tgtEl>
                                          <p:spTgt spid="236"/>
                                        </p:tgtEl>
                                        <p:attrNameLst>
                                          <p:attrName>style.visibility</p:attrName>
                                        </p:attrNameLst>
                                      </p:cBhvr>
                                      <p:to>
                                        <p:strVal val="visible"/>
                                      </p:to>
                                    </p:set>
                                    <p:animEffect transition="in" filter="fade">
                                      <p:cBhvr>
                                        <p:cTn id="39" dur="3000"/>
                                        <p:tgtEl>
                                          <p:spTgt spid="236"/>
                                        </p:tgtEl>
                                      </p:cBhvr>
                                    </p:animEffect>
                                  </p:childTnLst>
                                </p:cTn>
                              </p:par>
                            </p:childTnLst>
                          </p:cTn>
                        </p:par>
                        <p:par>
                          <p:cTn id="40" fill="hold">
                            <p:stCondLst>
                              <p:cond delay="27000"/>
                            </p:stCondLst>
                            <p:childTnLst>
                              <p:par>
                                <p:cTn id="41" presetID="10" presetClass="entr" presetSubtype="0" fill="hold" nodeType="afterEffect">
                                  <p:stCondLst>
                                    <p:cond delay="0"/>
                                  </p:stCondLst>
                                  <p:childTnLst>
                                    <p:set>
                                      <p:cBhvr>
                                        <p:cTn id="42" dur="1" fill="hold">
                                          <p:stCondLst>
                                            <p:cond delay="0"/>
                                          </p:stCondLst>
                                        </p:cTn>
                                        <p:tgtEl>
                                          <p:spTgt spid="234"/>
                                        </p:tgtEl>
                                        <p:attrNameLst>
                                          <p:attrName>style.visibility</p:attrName>
                                        </p:attrNameLst>
                                      </p:cBhvr>
                                      <p:to>
                                        <p:strVal val="visible"/>
                                      </p:to>
                                    </p:set>
                                    <p:animEffect transition="in" filter="fade">
                                      <p:cBhvr>
                                        <p:cTn id="43" dur="3000"/>
                                        <p:tgtEl>
                                          <p:spTgt spid="234"/>
                                        </p:tgtEl>
                                      </p:cBhvr>
                                    </p:animEffect>
                                  </p:childTnLst>
                                </p:cTn>
                              </p:par>
                            </p:childTnLst>
                          </p:cTn>
                        </p:par>
                        <p:par>
                          <p:cTn id="44" fill="hold">
                            <p:stCondLst>
                              <p:cond delay="30000"/>
                            </p:stCondLst>
                            <p:childTnLst>
                              <p:par>
                                <p:cTn id="45" presetID="10" presetClass="entr" presetSubtype="0" fill="hold" nodeType="afterEffect">
                                  <p:stCondLst>
                                    <p:cond delay="0"/>
                                  </p:stCondLst>
                                  <p:childTnLst>
                                    <p:set>
                                      <p:cBhvr>
                                        <p:cTn id="46" dur="1" fill="hold">
                                          <p:stCondLst>
                                            <p:cond delay="0"/>
                                          </p:stCondLst>
                                        </p:cTn>
                                        <p:tgtEl>
                                          <p:spTgt spid="233"/>
                                        </p:tgtEl>
                                        <p:attrNameLst>
                                          <p:attrName>style.visibility</p:attrName>
                                        </p:attrNameLst>
                                      </p:cBhvr>
                                      <p:to>
                                        <p:strVal val="visible"/>
                                      </p:to>
                                    </p:set>
                                    <p:animEffect transition="in" filter="fade">
                                      <p:cBhvr>
                                        <p:cTn id="47" dur="3000"/>
                                        <p:tgtEl>
                                          <p:spTgt spid="233"/>
                                        </p:tgtEl>
                                      </p:cBhvr>
                                    </p:animEffect>
                                  </p:childTnLst>
                                </p:cTn>
                              </p:par>
                            </p:childTnLst>
                          </p:cTn>
                        </p:par>
                        <p:par>
                          <p:cTn id="48" fill="hold">
                            <p:stCondLst>
                              <p:cond delay="33000"/>
                            </p:stCondLst>
                            <p:childTnLst>
                              <p:par>
                                <p:cTn id="49" presetID="10"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3C1F4-8B53-455D-85E4-55AF5ED5363F}"/>
              </a:ext>
            </a:extLst>
          </p:cNvPr>
          <p:cNvSpPr>
            <a:spLocks noGrp="1"/>
          </p:cNvSpPr>
          <p:nvPr>
            <p:ph type="title"/>
          </p:nvPr>
        </p:nvSpPr>
        <p:spPr/>
        <p:txBody>
          <a:bodyPr/>
          <a:lstStyle/>
          <a:p>
            <a:pPr algn="l"/>
            <a:r>
              <a:rPr lang="en-US" dirty="0"/>
              <a:t>2018 – </a:t>
            </a:r>
          </a:p>
        </p:txBody>
      </p:sp>
      <p:sp>
        <p:nvSpPr>
          <p:cNvPr id="8" name="Content Placeholder 7">
            <a:extLst>
              <a:ext uri="{FF2B5EF4-FFF2-40B4-BE49-F238E27FC236}">
                <a16:creationId xmlns:a16="http://schemas.microsoft.com/office/drawing/2014/main" id="{86CE17F8-C9C1-46A7-B7B2-52435EFF686B}"/>
              </a:ext>
            </a:extLst>
          </p:cNvPr>
          <p:cNvSpPr>
            <a:spLocks noGrp="1"/>
          </p:cNvSpPr>
          <p:nvPr>
            <p:ph idx="1"/>
          </p:nvPr>
        </p:nvSpPr>
        <p:spPr/>
        <p:txBody>
          <a:bodyPr>
            <a:normAutofit fontScale="92500"/>
          </a:bodyPr>
          <a:lstStyle/>
          <a:p>
            <a:r>
              <a:rPr lang="en-US" dirty="0"/>
              <a:t>AEF Project Team 10 Leader</a:t>
            </a:r>
          </a:p>
          <a:p>
            <a:pPr lvl="1"/>
            <a:r>
              <a:rPr lang="en-US" dirty="0"/>
              <a:t>High Speed ISOBUS</a:t>
            </a:r>
          </a:p>
          <a:p>
            <a:pPr lvl="1"/>
            <a:r>
              <a:rPr lang="en-US" dirty="0"/>
              <a:t>1Gb/s 1-Pair Ethernet to cross-the-hitch</a:t>
            </a:r>
          </a:p>
          <a:p>
            <a:r>
              <a:rPr lang="en-US" dirty="0"/>
              <a:t>Use Cases:</a:t>
            </a:r>
          </a:p>
          <a:p>
            <a:pPr lvl="1"/>
            <a:r>
              <a:rPr lang="en-US" dirty="0"/>
              <a:t>Advanced precision farming performance</a:t>
            </a:r>
          </a:p>
          <a:p>
            <a:pPr lvl="1"/>
            <a:r>
              <a:rPr lang="en-US" dirty="0"/>
              <a:t>Advanced displays</a:t>
            </a:r>
          </a:p>
          <a:p>
            <a:pPr lvl="1"/>
            <a:r>
              <a:rPr lang="en-US" dirty="0"/>
              <a:t>Advanced automation</a:t>
            </a:r>
          </a:p>
          <a:p>
            <a:pPr lvl="1"/>
            <a:r>
              <a:rPr lang="en-US" dirty="0"/>
              <a:t>Remote viewing digital cameras</a:t>
            </a:r>
          </a:p>
          <a:p>
            <a:pPr lvl="1"/>
            <a:r>
              <a:rPr lang="en-US" dirty="0"/>
              <a:t>Interface to Wireless Infield Comm</a:t>
            </a:r>
          </a:p>
          <a:p>
            <a:pPr lvl="1"/>
            <a:r>
              <a:rPr lang="en-US" dirty="0"/>
              <a:t>And more …</a:t>
            </a:r>
          </a:p>
          <a:p>
            <a:pPr lvl="1"/>
            <a:endParaRPr lang="en-US" dirty="0"/>
          </a:p>
          <a:p>
            <a:pPr lvl="1"/>
            <a:endParaRPr lang="en-US" dirty="0"/>
          </a:p>
        </p:txBody>
      </p:sp>
      <p:sp>
        <p:nvSpPr>
          <p:cNvPr id="5" name="Date Placeholder 4">
            <a:extLst>
              <a:ext uri="{FF2B5EF4-FFF2-40B4-BE49-F238E27FC236}">
                <a16:creationId xmlns:a16="http://schemas.microsoft.com/office/drawing/2014/main" id="{073A8449-480D-4261-BCAD-3640C7EEF20F}"/>
              </a:ext>
            </a:extLst>
          </p:cNvPr>
          <p:cNvSpPr>
            <a:spLocks noGrp="1"/>
          </p:cNvSpPr>
          <p:nvPr>
            <p:ph type="dt" sz="half" idx="10"/>
          </p:nvPr>
        </p:nvSpPr>
        <p:spPr/>
        <p:txBody>
          <a:bodyPr/>
          <a:lstStyle/>
          <a:p>
            <a:r>
              <a:rPr lang="en-US"/>
              <a:t>8 Feb 2018</a:t>
            </a:r>
          </a:p>
        </p:txBody>
      </p:sp>
      <p:sp>
        <p:nvSpPr>
          <p:cNvPr id="6" name="Footer Placeholder 5">
            <a:extLst>
              <a:ext uri="{FF2B5EF4-FFF2-40B4-BE49-F238E27FC236}">
                <a16:creationId xmlns:a16="http://schemas.microsoft.com/office/drawing/2014/main" id="{F0D6F133-2745-4D3E-A9B3-185EDDD9062F}"/>
              </a:ext>
            </a:extLst>
          </p:cNvPr>
          <p:cNvSpPr>
            <a:spLocks noGrp="1"/>
          </p:cNvSpPr>
          <p:nvPr>
            <p:ph type="ftr" sz="quarter" idx="11"/>
          </p:nvPr>
        </p:nvSpPr>
        <p:spPr/>
        <p:txBody>
          <a:bodyPr/>
          <a:lstStyle/>
          <a:p>
            <a:r>
              <a:rPr lang="en-US"/>
              <a:t>000.01 - About the Instructor</a:t>
            </a:r>
          </a:p>
        </p:txBody>
      </p:sp>
      <p:sp>
        <p:nvSpPr>
          <p:cNvPr id="7" name="Slide Number Placeholder 6">
            <a:extLst>
              <a:ext uri="{FF2B5EF4-FFF2-40B4-BE49-F238E27FC236}">
                <a16:creationId xmlns:a16="http://schemas.microsoft.com/office/drawing/2014/main" id="{29E01539-1F5E-46B7-B073-8A4020D10DCD}"/>
              </a:ext>
            </a:extLst>
          </p:cNvPr>
          <p:cNvSpPr>
            <a:spLocks noGrp="1"/>
          </p:cNvSpPr>
          <p:nvPr>
            <p:ph type="sldNum" sz="quarter" idx="12"/>
          </p:nvPr>
        </p:nvSpPr>
        <p:spPr/>
        <p:txBody>
          <a:bodyPr/>
          <a:lstStyle/>
          <a:p>
            <a:fld id="{E2D92875-B5D2-419A-8B37-2F3EF7B07E34}" type="slidenum">
              <a:rPr lang="en-US" smtClean="0"/>
              <a:pPr/>
              <a:t>29</a:t>
            </a:fld>
            <a:endParaRPr lang="en-US"/>
          </a:p>
        </p:txBody>
      </p:sp>
    </p:spTree>
    <p:extLst>
      <p:ext uri="{BB962C8B-B14F-4D97-AF65-F5344CB8AC3E}">
        <p14:creationId xmlns:p14="http://schemas.microsoft.com/office/powerpoint/2010/main" val="1270992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1636632"/>
            <a:ext cx="3286584" cy="2724530"/>
          </a:xfrm>
          <a:prstGeom prst="rect">
            <a:avLst/>
          </a:prstGeom>
        </p:spPr>
      </p:pic>
      <p:sp>
        <p:nvSpPr>
          <p:cNvPr id="2" name="Title 1"/>
          <p:cNvSpPr>
            <a:spLocks noGrp="1"/>
          </p:cNvSpPr>
          <p:nvPr>
            <p:ph type="title"/>
          </p:nvPr>
        </p:nvSpPr>
        <p:spPr/>
        <p:txBody>
          <a:bodyPr/>
          <a:lstStyle/>
          <a:p>
            <a:r>
              <a:rPr lang="en-US" dirty="0"/>
              <a:t>Who is David Smart?</a:t>
            </a:r>
          </a:p>
        </p:txBody>
      </p:sp>
      <p:sp>
        <p:nvSpPr>
          <p:cNvPr id="4" name="Date Placeholder 3"/>
          <p:cNvSpPr>
            <a:spLocks noGrp="1"/>
          </p:cNvSpPr>
          <p:nvPr>
            <p:ph type="dt" sz="half" idx="10"/>
          </p:nvPr>
        </p:nvSpPr>
        <p:spPr/>
        <p:txBody>
          <a:bodyPr/>
          <a:lstStyle/>
          <a:p>
            <a:r>
              <a:rPr lang="en-US"/>
              <a:t>8 Feb 2018</a:t>
            </a:r>
          </a:p>
        </p:txBody>
      </p:sp>
      <p:sp>
        <p:nvSpPr>
          <p:cNvPr id="5" name="Footer Placeholder 4"/>
          <p:cNvSpPr>
            <a:spLocks noGrp="1"/>
          </p:cNvSpPr>
          <p:nvPr>
            <p:ph type="ftr" sz="quarter" idx="11"/>
          </p:nvPr>
        </p:nvSpPr>
        <p:spPr/>
        <p:txBody>
          <a:bodyPr/>
          <a:lstStyle/>
          <a:p>
            <a:r>
              <a:rPr lang="en-US"/>
              <a:t>000.01 - About the Instructor</a:t>
            </a:r>
          </a:p>
        </p:txBody>
      </p:sp>
      <p:sp>
        <p:nvSpPr>
          <p:cNvPr id="6" name="Slide Number Placeholder 5"/>
          <p:cNvSpPr>
            <a:spLocks noGrp="1"/>
          </p:cNvSpPr>
          <p:nvPr>
            <p:ph type="sldNum" sz="quarter" idx="12"/>
          </p:nvPr>
        </p:nvSpPr>
        <p:spPr/>
        <p:txBody>
          <a:bodyPr/>
          <a:lstStyle/>
          <a:p>
            <a:fld id="{FBA0E4BF-34C5-4DA2-8DA3-67D2121B5C85}" type="slidenum">
              <a:rPr lang="en-US" smtClean="0"/>
              <a:pPr/>
              <a:t>3</a:t>
            </a:fld>
            <a:endParaRPr lang="en-US"/>
          </a:p>
        </p:txBody>
      </p:sp>
      <p:sp>
        <p:nvSpPr>
          <p:cNvPr id="15" name="Content Placeholder 14"/>
          <p:cNvSpPr>
            <a:spLocks noGrp="1"/>
          </p:cNvSpPr>
          <p:nvPr>
            <p:ph sz="half" idx="1"/>
          </p:nvPr>
        </p:nvSpPr>
        <p:spPr>
          <a:xfrm>
            <a:off x="457200" y="1371600"/>
            <a:ext cx="4724400" cy="4724400"/>
          </a:xfrm>
        </p:spPr>
        <p:txBody>
          <a:bodyPr>
            <a:normAutofit/>
          </a:bodyPr>
          <a:lstStyle/>
          <a:p>
            <a:r>
              <a:rPr lang="en-US" dirty="0"/>
              <a:t>I discovered electricity </a:t>
            </a:r>
            <a:br>
              <a:rPr lang="en-US" dirty="0"/>
            </a:br>
            <a:r>
              <a:rPr lang="en-US" dirty="0"/>
              <a:t>at early age.</a:t>
            </a:r>
          </a:p>
          <a:p>
            <a:r>
              <a:rPr lang="en-US" dirty="0"/>
              <a:t>I think I was about 7…</a:t>
            </a:r>
          </a:p>
          <a:p>
            <a:pPr marL="0" indent="0">
              <a:buNone/>
            </a:pPr>
            <a:endParaRPr lang="en-US" dirty="0"/>
          </a:p>
          <a:p>
            <a:pPr marL="400050" lvl="1" indent="0">
              <a:buNone/>
            </a:pPr>
            <a:r>
              <a:rPr lang="en-US" dirty="0"/>
              <a:t>“Dad, what will happen</a:t>
            </a:r>
            <a:br>
              <a:rPr lang="en-US" dirty="0"/>
            </a:br>
            <a:r>
              <a:rPr lang="en-US" dirty="0"/>
              <a:t>if I put my thumb </a:t>
            </a:r>
            <a:br>
              <a:rPr lang="en-US" dirty="0"/>
            </a:br>
            <a:r>
              <a:rPr lang="en-US" dirty="0"/>
              <a:t>in there?”</a:t>
            </a:r>
          </a:p>
        </p:txBody>
      </p:sp>
      <p:pic>
        <p:nvPicPr>
          <p:cNvPr id="8" name="Picture 7"/>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986337" y="4553846"/>
            <a:ext cx="1762125" cy="1790700"/>
          </a:xfrm>
          <a:prstGeom prst="rect">
            <a:avLst/>
          </a:prstGeom>
        </p:spPr>
      </p:pic>
      <p:pic>
        <p:nvPicPr>
          <p:cNvPr id="11" name="Picture 10"/>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7398588" y="4548658"/>
            <a:ext cx="1080645" cy="1801075"/>
          </a:xfrm>
          <a:prstGeom prst="rect">
            <a:avLst/>
          </a:prstGeom>
        </p:spPr>
      </p:pic>
      <p:pic>
        <p:nvPicPr>
          <p:cNvPr id="12" name="Picture 11"/>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4316">
            <a:off x="7601416" y="3185346"/>
            <a:ext cx="1228959" cy="685272"/>
          </a:xfrm>
          <a:prstGeom prst="rect">
            <a:avLst/>
          </a:prstGeom>
        </p:spPr>
      </p:pic>
      <p:cxnSp>
        <p:nvCxnSpPr>
          <p:cNvPr id="23" name="Elbow Connector 22"/>
          <p:cNvCxnSpPr/>
          <p:nvPr/>
        </p:nvCxnSpPr>
        <p:spPr>
          <a:xfrm flipV="1">
            <a:off x="2590800" y="3886200"/>
            <a:ext cx="2895600" cy="565474"/>
          </a:xfrm>
          <a:prstGeom prst="bentConnector3">
            <a:avLst>
              <a:gd name="adj1" fmla="val 100125"/>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484239" y="4812171"/>
            <a:ext cx="4572000" cy="461665"/>
          </a:xfrm>
          <a:prstGeom prst="rect">
            <a:avLst/>
          </a:prstGeom>
        </p:spPr>
        <p:txBody>
          <a:bodyPr>
            <a:spAutoFit/>
          </a:bodyPr>
          <a:lstStyle/>
          <a:p>
            <a:pPr marL="400050" lvl="1" indent="0">
              <a:buNone/>
            </a:pPr>
            <a:r>
              <a:rPr lang="en-US" sz="2400" dirty="0">
                <a:latin typeface="Verdana" panose="020B0604030504040204" pitchFamily="34" charset="0"/>
                <a:ea typeface="Verdana" panose="020B0604030504040204" pitchFamily="34" charset="0"/>
                <a:cs typeface="Verdana" panose="020B0604030504040204" pitchFamily="34" charset="0"/>
              </a:rPr>
              <a:t>Dad replied, “Try it.”</a:t>
            </a:r>
          </a:p>
        </p:txBody>
      </p:sp>
      <p:sp>
        <p:nvSpPr>
          <p:cNvPr id="14" name="Rectangle 13"/>
          <p:cNvSpPr/>
          <p:nvPr/>
        </p:nvSpPr>
        <p:spPr>
          <a:xfrm>
            <a:off x="484239" y="5473657"/>
            <a:ext cx="4572000" cy="830997"/>
          </a:xfrm>
          <a:prstGeom prst="rect">
            <a:avLst/>
          </a:prstGeom>
        </p:spPr>
        <p:txBody>
          <a:bodyPr>
            <a:spAutoFit/>
          </a:bodyPr>
          <a:lstStyle/>
          <a:p>
            <a:pPr marL="400050" lvl="1" indent="0">
              <a:buNone/>
            </a:pPr>
            <a:r>
              <a:rPr lang="en-US" sz="2400" dirty="0">
                <a:latin typeface="Verdana" panose="020B0604030504040204" pitchFamily="34" charset="0"/>
                <a:ea typeface="Verdana" panose="020B0604030504040204" pitchFamily="34" charset="0"/>
                <a:cs typeface="Verdana" panose="020B0604030504040204" pitchFamily="34" charset="0"/>
              </a:rPr>
              <a:t>Electricity has been fascinating ever since …</a:t>
            </a:r>
          </a:p>
        </p:txBody>
      </p:sp>
    </p:spTree>
    <p:extLst>
      <p:ext uri="{BB962C8B-B14F-4D97-AF65-F5344CB8AC3E}">
        <p14:creationId xmlns:p14="http://schemas.microsoft.com/office/powerpoint/2010/main" val="2171179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500"/>
                                  </p:stCondLst>
                                  <p:childTnLst>
                                    <p:set>
                                      <p:cBhvr>
                                        <p:cTn id="9" dur="1" fill="hold">
                                          <p:stCondLst>
                                            <p:cond delay="0"/>
                                          </p:stCondLst>
                                        </p:cTn>
                                        <p:tgtEl>
                                          <p:spTgt spid="15">
                                            <p:txEl>
                                              <p:pRg st="3" end="3"/>
                                            </p:txEl>
                                          </p:spTgt>
                                        </p:tgtEl>
                                        <p:attrNameLst>
                                          <p:attrName>style.visibility</p:attrName>
                                        </p:attrNameLst>
                                      </p:cBhvr>
                                      <p:to>
                                        <p:strVal val="visible"/>
                                      </p:to>
                                    </p:set>
                                  </p:childTnLst>
                                </p:cTn>
                              </p:par>
                            </p:childTnLst>
                          </p:cTn>
                        </p:par>
                        <p:par>
                          <p:cTn id="10" fill="hold">
                            <p:stCondLst>
                              <p:cond delay="2500"/>
                            </p:stCondLst>
                            <p:childTnLst>
                              <p:par>
                                <p:cTn id="11" presetID="1" presetClass="entr" presetSubtype="0" fill="hold" nodeType="afterEffect">
                                  <p:stCondLst>
                                    <p:cond delay="1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4000"/>
                            </p:stCondLst>
                            <p:childTnLst>
                              <p:par>
                                <p:cTn id="14" presetID="1" presetClass="entr" presetSubtype="0" fill="hold" grpId="0" nodeType="afterEffect">
                                  <p:stCondLst>
                                    <p:cond delay="5000"/>
                                  </p:stCondLst>
                                  <p:childTnLst>
                                    <p:set>
                                      <p:cBhvr>
                                        <p:cTn id="15" dur="1" fill="hold">
                                          <p:stCondLst>
                                            <p:cond delay="0"/>
                                          </p:stCondLst>
                                        </p:cTn>
                                        <p:tgtEl>
                                          <p:spTgt spid="3"/>
                                        </p:tgtEl>
                                        <p:attrNameLst>
                                          <p:attrName>style.visibility</p:attrName>
                                        </p:attrNameLst>
                                      </p:cBhvr>
                                      <p:to>
                                        <p:strVal val="visible"/>
                                      </p:to>
                                    </p:set>
                                  </p:childTnLst>
                                </p:cTn>
                              </p:par>
                            </p:childTnLst>
                          </p:cTn>
                        </p:par>
                        <p:par>
                          <p:cTn id="16" fill="hold">
                            <p:stCondLst>
                              <p:cond delay="9000"/>
                            </p:stCondLst>
                            <p:childTnLst>
                              <p:par>
                                <p:cTn id="17" presetID="10" presetClass="entr" presetSubtype="0" fill="hold" grpId="0" nodeType="afterEffect">
                                  <p:stCondLst>
                                    <p:cond delay="30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648FA-E787-476E-BEAE-C2D4163B1F36}"/>
              </a:ext>
            </a:extLst>
          </p:cNvPr>
          <p:cNvSpPr>
            <a:spLocks noGrp="1"/>
          </p:cNvSpPr>
          <p:nvPr>
            <p:ph type="title"/>
          </p:nvPr>
        </p:nvSpPr>
        <p:spPr/>
        <p:txBody>
          <a:bodyPr/>
          <a:lstStyle/>
          <a:p>
            <a:r>
              <a:rPr lang="en-US" dirty="0"/>
              <a:t>Final Note</a:t>
            </a:r>
          </a:p>
        </p:txBody>
      </p:sp>
      <p:sp>
        <p:nvSpPr>
          <p:cNvPr id="3" name="Content Placeholder 2">
            <a:extLst>
              <a:ext uri="{FF2B5EF4-FFF2-40B4-BE49-F238E27FC236}">
                <a16:creationId xmlns:a16="http://schemas.microsoft.com/office/drawing/2014/main" id="{4300103F-7B13-4A9C-A8D0-30EF92FB9D6F}"/>
              </a:ext>
            </a:extLst>
          </p:cNvPr>
          <p:cNvSpPr>
            <a:spLocks noGrp="1"/>
          </p:cNvSpPr>
          <p:nvPr>
            <p:ph idx="1"/>
          </p:nvPr>
        </p:nvSpPr>
        <p:spPr/>
        <p:txBody>
          <a:bodyPr/>
          <a:lstStyle/>
          <a:p>
            <a:r>
              <a:rPr lang="en-US" dirty="0"/>
              <a:t>My role</a:t>
            </a:r>
          </a:p>
          <a:p>
            <a:pPr lvl="1"/>
            <a:r>
              <a:rPr lang="en-US" dirty="0"/>
              <a:t>Support and Advance our </a:t>
            </a:r>
            <a:br>
              <a:rPr lang="en-US" dirty="0"/>
            </a:br>
            <a:r>
              <a:rPr lang="en-US" dirty="0"/>
              <a:t>Embedded Networked Systems</a:t>
            </a:r>
          </a:p>
          <a:p>
            <a:pPr lvl="1"/>
            <a:r>
              <a:rPr lang="en-US" dirty="0"/>
              <a:t>I’m not attached to any EPDP Project</a:t>
            </a:r>
          </a:p>
          <a:p>
            <a:pPr lvl="1"/>
            <a:r>
              <a:rPr lang="en-US" dirty="0"/>
              <a:t>I am [usually] available to support all needs</a:t>
            </a:r>
          </a:p>
          <a:p>
            <a:pPr lvl="1"/>
            <a:r>
              <a:rPr lang="en-US" dirty="0"/>
              <a:t>Please engage me me early in design</a:t>
            </a:r>
          </a:p>
          <a:p>
            <a:pPr lvl="1"/>
            <a:r>
              <a:rPr lang="en-US" dirty="0"/>
              <a:t>Late and Urgent needs are ok too</a:t>
            </a:r>
          </a:p>
        </p:txBody>
      </p:sp>
      <p:sp>
        <p:nvSpPr>
          <p:cNvPr id="4" name="Date Placeholder 3">
            <a:extLst>
              <a:ext uri="{FF2B5EF4-FFF2-40B4-BE49-F238E27FC236}">
                <a16:creationId xmlns:a16="http://schemas.microsoft.com/office/drawing/2014/main" id="{00757416-1CE5-4775-8B5B-74083FEDBED6}"/>
              </a:ext>
            </a:extLst>
          </p:cNvPr>
          <p:cNvSpPr>
            <a:spLocks noGrp="1"/>
          </p:cNvSpPr>
          <p:nvPr>
            <p:ph type="dt" sz="half" idx="10"/>
          </p:nvPr>
        </p:nvSpPr>
        <p:spPr/>
        <p:txBody>
          <a:bodyPr/>
          <a:lstStyle/>
          <a:p>
            <a:r>
              <a:rPr lang="en-US"/>
              <a:t>8 Feb 2018</a:t>
            </a:r>
          </a:p>
        </p:txBody>
      </p:sp>
      <p:sp>
        <p:nvSpPr>
          <p:cNvPr id="5" name="Footer Placeholder 4">
            <a:extLst>
              <a:ext uri="{FF2B5EF4-FFF2-40B4-BE49-F238E27FC236}">
                <a16:creationId xmlns:a16="http://schemas.microsoft.com/office/drawing/2014/main" id="{040C108D-268C-4484-A4CE-A8D320D2BB02}"/>
              </a:ext>
            </a:extLst>
          </p:cNvPr>
          <p:cNvSpPr>
            <a:spLocks noGrp="1"/>
          </p:cNvSpPr>
          <p:nvPr>
            <p:ph type="ftr" sz="quarter" idx="11"/>
          </p:nvPr>
        </p:nvSpPr>
        <p:spPr/>
        <p:txBody>
          <a:bodyPr/>
          <a:lstStyle/>
          <a:p>
            <a:r>
              <a:rPr lang="en-US"/>
              <a:t>000.01 - About the Instructor</a:t>
            </a:r>
          </a:p>
        </p:txBody>
      </p:sp>
      <p:sp>
        <p:nvSpPr>
          <p:cNvPr id="6" name="Slide Number Placeholder 5">
            <a:extLst>
              <a:ext uri="{FF2B5EF4-FFF2-40B4-BE49-F238E27FC236}">
                <a16:creationId xmlns:a16="http://schemas.microsoft.com/office/drawing/2014/main" id="{2A7E70F3-8AAC-44B2-85BB-ACCCA21E6B3F}"/>
              </a:ext>
            </a:extLst>
          </p:cNvPr>
          <p:cNvSpPr>
            <a:spLocks noGrp="1"/>
          </p:cNvSpPr>
          <p:nvPr>
            <p:ph type="sldNum" sz="quarter" idx="12"/>
          </p:nvPr>
        </p:nvSpPr>
        <p:spPr/>
        <p:txBody>
          <a:bodyPr/>
          <a:lstStyle/>
          <a:p>
            <a:fld id="{FBA0E4BF-34C5-4DA2-8DA3-67D2121B5C85}" type="slidenum">
              <a:rPr lang="en-US" smtClean="0"/>
              <a:pPr/>
              <a:t>30</a:t>
            </a:fld>
            <a:endParaRPr lang="en-US"/>
          </a:p>
        </p:txBody>
      </p:sp>
    </p:spTree>
    <p:extLst>
      <p:ext uri="{BB962C8B-B14F-4D97-AF65-F5344CB8AC3E}">
        <p14:creationId xmlns:p14="http://schemas.microsoft.com/office/powerpoint/2010/main" val="4778047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F889E-2F3D-48FA-ABBA-FC0DFFA46B34}"/>
              </a:ext>
            </a:extLst>
          </p:cNvPr>
          <p:cNvSpPr>
            <a:spLocks noGrp="1"/>
          </p:cNvSpPr>
          <p:nvPr>
            <p:ph type="title"/>
          </p:nvPr>
        </p:nvSpPr>
        <p:spPr/>
        <p:txBody>
          <a:bodyPr/>
          <a:lstStyle/>
          <a:p>
            <a:r>
              <a:rPr lang="en-US" dirty="0"/>
              <a:t>If I Left Enough Time</a:t>
            </a:r>
          </a:p>
        </p:txBody>
      </p:sp>
      <p:sp>
        <p:nvSpPr>
          <p:cNvPr id="3" name="Content Placeholder 2">
            <a:extLst>
              <a:ext uri="{FF2B5EF4-FFF2-40B4-BE49-F238E27FC236}">
                <a16:creationId xmlns:a16="http://schemas.microsoft.com/office/drawing/2014/main" id="{D7F8AF12-9ABC-47CC-AFBC-43515660018D}"/>
              </a:ext>
            </a:extLst>
          </p:cNvPr>
          <p:cNvSpPr>
            <a:spLocks noGrp="1"/>
          </p:cNvSpPr>
          <p:nvPr>
            <p:ph idx="1"/>
          </p:nvPr>
        </p:nvSpPr>
        <p:spPr/>
        <p:txBody>
          <a:bodyPr/>
          <a:lstStyle/>
          <a:p>
            <a:r>
              <a:rPr lang="en-US" dirty="0"/>
              <a:t>Your Name</a:t>
            </a:r>
          </a:p>
          <a:p>
            <a:r>
              <a:rPr lang="en-US" dirty="0"/>
              <a:t>How long with John Deere</a:t>
            </a:r>
          </a:p>
          <a:p>
            <a:r>
              <a:rPr lang="en-US" dirty="0"/>
              <a:t>Role, and in what group</a:t>
            </a:r>
          </a:p>
          <a:p>
            <a:endParaRPr lang="en-US" dirty="0"/>
          </a:p>
          <a:p>
            <a:r>
              <a:rPr lang="en-US" dirty="0"/>
              <a:t>What do you </a:t>
            </a:r>
          </a:p>
          <a:p>
            <a:pPr lvl="1"/>
            <a:r>
              <a:rPr lang="en-US" dirty="0"/>
              <a:t>Know about CAN</a:t>
            </a:r>
          </a:p>
          <a:p>
            <a:pPr lvl="1"/>
            <a:r>
              <a:rPr lang="en-US" dirty="0"/>
              <a:t>Want to learn about CAN</a:t>
            </a:r>
          </a:p>
        </p:txBody>
      </p:sp>
      <p:sp>
        <p:nvSpPr>
          <p:cNvPr id="4" name="Date Placeholder 3">
            <a:extLst>
              <a:ext uri="{FF2B5EF4-FFF2-40B4-BE49-F238E27FC236}">
                <a16:creationId xmlns:a16="http://schemas.microsoft.com/office/drawing/2014/main" id="{1919AFCF-D22D-462E-8AC9-7141A91CB29E}"/>
              </a:ext>
            </a:extLst>
          </p:cNvPr>
          <p:cNvSpPr>
            <a:spLocks noGrp="1"/>
          </p:cNvSpPr>
          <p:nvPr>
            <p:ph type="dt" sz="half" idx="10"/>
          </p:nvPr>
        </p:nvSpPr>
        <p:spPr/>
        <p:txBody>
          <a:bodyPr/>
          <a:lstStyle/>
          <a:p>
            <a:r>
              <a:rPr lang="en-US"/>
              <a:t>8 Feb 2018</a:t>
            </a:r>
          </a:p>
        </p:txBody>
      </p:sp>
      <p:sp>
        <p:nvSpPr>
          <p:cNvPr id="5" name="Footer Placeholder 4">
            <a:extLst>
              <a:ext uri="{FF2B5EF4-FFF2-40B4-BE49-F238E27FC236}">
                <a16:creationId xmlns:a16="http://schemas.microsoft.com/office/drawing/2014/main" id="{1DF7E66B-CC03-4E8D-9CA7-22F5CFE5D6A8}"/>
              </a:ext>
            </a:extLst>
          </p:cNvPr>
          <p:cNvSpPr>
            <a:spLocks noGrp="1"/>
          </p:cNvSpPr>
          <p:nvPr>
            <p:ph type="ftr" sz="quarter" idx="11"/>
          </p:nvPr>
        </p:nvSpPr>
        <p:spPr/>
        <p:txBody>
          <a:bodyPr/>
          <a:lstStyle/>
          <a:p>
            <a:r>
              <a:rPr lang="en-US"/>
              <a:t>000.01 - About the Instructor</a:t>
            </a:r>
          </a:p>
        </p:txBody>
      </p:sp>
      <p:sp>
        <p:nvSpPr>
          <p:cNvPr id="6" name="Slide Number Placeholder 5">
            <a:extLst>
              <a:ext uri="{FF2B5EF4-FFF2-40B4-BE49-F238E27FC236}">
                <a16:creationId xmlns:a16="http://schemas.microsoft.com/office/drawing/2014/main" id="{7363CEB8-B8CC-4DF3-BEC6-DF080DF3867A}"/>
              </a:ext>
            </a:extLst>
          </p:cNvPr>
          <p:cNvSpPr>
            <a:spLocks noGrp="1"/>
          </p:cNvSpPr>
          <p:nvPr>
            <p:ph type="sldNum" sz="quarter" idx="12"/>
          </p:nvPr>
        </p:nvSpPr>
        <p:spPr/>
        <p:txBody>
          <a:bodyPr/>
          <a:lstStyle/>
          <a:p>
            <a:fld id="{FBA0E4BF-34C5-4DA2-8DA3-67D2121B5C85}" type="slidenum">
              <a:rPr lang="en-US" smtClean="0"/>
              <a:pPr/>
              <a:t>31</a:t>
            </a:fld>
            <a:endParaRPr lang="en-US"/>
          </a:p>
        </p:txBody>
      </p:sp>
    </p:spTree>
    <p:extLst>
      <p:ext uri="{BB962C8B-B14F-4D97-AF65-F5344CB8AC3E}">
        <p14:creationId xmlns:p14="http://schemas.microsoft.com/office/powerpoint/2010/main" val="38517807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62526-660C-4D95-A4DD-D6A16F374D41}"/>
              </a:ext>
            </a:extLst>
          </p:cNvPr>
          <p:cNvSpPr>
            <a:spLocks noGrp="1"/>
          </p:cNvSpPr>
          <p:nvPr>
            <p:ph type="title"/>
          </p:nvPr>
        </p:nvSpPr>
        <p:spPr/>
        <p:txBody>
          <a:bodyPr/>
          <a:lstStyle/>
          <a:p>
            <a:r>
              <a:rPr lang="en-US" dirty="0"/>
              <a:t>2020</a:t>
            </a:r>
          </a:p>
        </p:txBody>
      </p:sp>
      <p:sp>
        <p:nvSpPr>
          <p:cNvPr id="3" name="Content Placeholder 2">
            <a:extLst>
              <a:ext uri="{FF2B5EF4-FFF2-40B4-BE49-F238E27FC236}">
                <a16:creationId xmlns:a16="http://schemas.microsoft.com/office/drawing/2014/main" id="{F6C919C4-D72D-470A-8223-47585AFA41F2}"/>
              </a:ext>
            </a:extLst>
          </p:cNvPr>
          <p:cNvSpPr>
            <a:spLocks noGrp="1"/>
          </p:cNvSpPr>
          <p:nvPr>
            <p:ph idx="1"/>
          </p:nvPr>
        </p:nvSpPr>
        <p:spPr/>
        <p:txBody>
          <a:bodyPr/>
          <a:lstStyle/>
          <a:p>
            <a:r>
              <a:rPr lang="en-US" dirty="0"/>
              <a:t>1 of 7  2020</a:t>
            </a:r>
            <a:br>
              <a:rPr lang="en-US" dirty="0"/>
            </a:br>
            <a:r>
              <a:rPr lang="en-US" dirty="0"/>
              <a:t>John Deere Fellows</a:t>
            </a:r>
          </a:p>
          <a:p>
            <a:endParaRPr lang="en-US" dirty="0"/>
          </a:p>
          <a:p>
            <a:endParaRPr lang="en-US" dirty="0"/>
          </a:p>
          <a:p>
            <a:endParaRPr lang="en-US" dirty="0"/>
          </a:p>
          <a:p>
            <a:r>
              <a:rPr lang="en-US" dirty="0"/>
              <a:t>And the year of</a:t>
            </a:r>
            <a:br>
              <a:rPr lang="en-US" dirty="0"/>
            </a:br>
            <a:r>
              <a:rPr lang="en-US" dirty="0"/>
              <a:t>my retirement</a:t>
            </a:r>
          </a:p>
          <a:p>
            <a:endParaRPr lang="en-US" dirty="0"/>
          </a:p>
        </p:txBody>
      </p:sp>
      <p:sp>
        <p:nvSpPr>
          <p:cNvPr id="4" name="Date Placeholder 3">
            <a:extLst>
              <a:ext uri="{FF2B5EF4-FFF2-40B4-BE49-F238E27FC236}">
                <a16:creationId xmlns:a16="http://schemas.microsoft.com/office/drawing/2014/main" id="{A076C1EB-47DD-4408-A4F7-3418C4C15CDC}"/>
              </a:ext>
            </a:extLst>
          </p:cNvPr>
          <p:cNvSpPr>
            <a:spLocks noGrp="1"/>
          </p:cNvSpPr>
          <p:nvPr>
            <p:ph type="dt" sz="half" idx="10"/>
          </p:nvPr>
        </p:nvSpPr>
        <p:spPr/>
        <p:txBody>
          <a:bodyPr/>
          <a:lstStyle/>
          <a:p>
            <a:r>
              <a:rPr lang="en-US"/>
              <a:t>8 Feb 2018</a:t>
            </a:r>
          </a:p>
        </p:txBody>
      </p:sp>
      <p:sp>
        <p:nvSpPr>
          <p:cNvPr id="5" name="Footer Placeholder 4">
            <a:extLst>
              <a:ext uri="{FF2B5EF4-FFF2-40B4-BE49-F238E27FC236}">
                <a16:creationId xmlns:a16="http://schemas.microsoft.com/office/drawing/2014/main" id="{13F8309D-65F7-4623-A7A6-1B99D6FA2430}"/>
              </a:ext>
            </a:extLst>
          </p:cNvPr>
          <p:cNvSpPr>
            <a:spLocks noGrp="1"/>
          </p:cNvSpPr>
          <p:nvPr>
            <p:ph type="ftr" sz="quarter" idx="11"/>
          </p:nvPr>
        </p:nvSpPr>
        <p:spPr/>
        <p:txBody>
          <a:bodyPr/>
          <a:lstStyle/>
          <a:p>
            <a:r>
              <a:rPr lang="en-US"/>
              <a:t>000.01 - About the Instructor</a:t>
            </a:r>
          </a:p>
        </p:txBody>
      </p:sp>
      <p:sp>
        <p:nvSpPr>
          <p:cNvPr id="6" name="Slide Number Placeholder 5">
            <a:extLst>
              <a:ext uri="{FF2B5EF4-FFF2-40B4-BE49-F238E27FC236}">
                <a16:creationId xmlns:a16="http://schemas.microsoft.com/office/drawing/2014/main" id="{B19EF876-EF91-4D96-973B-FD4CD4D0D7AE}"/>
              </a:ext>
            </a:extLst>
          </p:cNvPr>
          <p:cNvSpPr>
            <a:spLocks noGrp="1"/>
          </p:cNvSpPr>
          <p:nvPr>
            <p:ph type="sldNum" sz="quarter" idx="12"/>
          </p:nvPr>
        </p:nvSpPr>
        <p:spPr/>
        <p:txBody>
          <a:bodyPr/>
          <a:lstStyle/>
          <a:p>
            <a:fld id="{FBA0E4BF-34C5-4DA2-8DA3-67D2121B5C85}" type="slidenum">
              <a:rPr lang="en-US" smtClean="0"/>
              <a:pPr/>
              <a:t>32</a:t>
            </a:fld>
            <a:endParaRPr lang="en-US"/>
          </a:p>
        </p:txBody>
      </p:sp>
      <p:pic>
        <p:nvPicPr>
          <p:cNvPr id="8" name="Picture 7" descr="A picture containing building, person, person, standing&#10;&#10;Description automatically generated">
            <a:extLst>
              <a:ext uri="{FF2B5EF4-FFF2-40B4-BE49-F238E27FC236}">
                <a16:creationId xmlns:a16="http://schemas.microsoft.com/office/drawing/2014/main" id="{6E92E4E8-2CDE-461B-8E85-B500B983E0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5400000">
            <a:off x="4543425" y="1876425"/>
            <a:ext cx="5029198" cy="4019551"/>
          </a:xfrm>
          <a:prstGeom prst="rect">
            <a:avLst/>
          </a:prstGeom>
        </p:spPr>
      </p:pic>
    </p:spTree>
    <p:extLst>
      <p:ext uri="{BB962C8B-B14F-4D97-AF65-F5344CB8AC3E}">
        <p14:creationId xmlns:p14="http://schemas.microsoft.com/office/powerpoint/2010/main" val="2020798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3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0953D-F5EF-4AFC-B81A-7F23AD3F891A}"/>
              </a:ext>
            </a:extLst>
          </p:cNvPr>
          <p:cNvSpPr>
            <a:spLocks noGrp="1"/>
          </p:cNvSpPr>
          <p:nvPr>
            <p:ph type="title"/>
          </p:nvPr>
        </p:nvSpPr>
        <p:spPr/>
        <p:txBody>
          <a:bodyPr/>
          <a:lstStyle/>
          <a:p>
            <a:r>
              <a:rPr lang="en-US" dirty="0"/>
              <a:t>Post-Retirement</a:t>
            </a:r>
          </a:p>
        </p:txBody>
      </p:sp>
      <p:sp>
        <p:nvSpPr>
          <p:cNvPr id="3" name="Content Placeholder 2">
            <a:extLst>
              <a:ext uri="{FF2B5EF4-FFF2-40B4-BE49-F238E27FC236}">
                <a16:creationId xmlns:a16="http://schemas.microsoft.com/office/drawing/2014/main" id="{2700C72D-F9CA-4E8A-AF75-4E6B326CE40D}"/>
              </a:ext>
            </a:extLst>
          </p:cNvPr>
          <p:cNvSpPr>
            <a:spLocks noGrp="1"/>
          </p:cNvSpPr>
          <p:nvPr>
            <p:ph idx="1"/>
          </p:nvPr>
        </p:nvSpPr>
        <p:spPr/>
        <p:txBody>
          <a:bodyPr/>
          <a:lstStyle/>
          <a:p>
            <a:r>
              <a:rPr lang="en-US" dirty="0"/>
              <a:t>On contract to JD to continue my work leading AEF HSI</a:t>
            </a:r>
          </a:p>
          <a:p>
            <a:r>
              <a:rPr lang="en-US" dirty="0"/>
              <a:t>Hobby-business for a few companies</a:t>
            </a:r>
          </a:p>
          <a:p>
            <a:r>
              <a:rPr lang="en-US" dirty="0"/>
              <a:t>Hobby-fun for my own pleasure</a:t>
            </a:r>
          </a:p>
        </p:txBody>
      </p:sp>
      <p:sp>
        <p:nvSpPr>
          <p:cNvPr id="4" name="Date Placeholder 3">
            <a:extLst>
              <a:ext uri="{FF2B5EF4-FFF2-40B4-BE49-F238E27FC236}">
                <a16:creationId xmlns:a16="http://schemas.microsoft.com/office/drawing/2014/main" id="{64D574CD-77B1-4C03-B150-BCB1E1BA84D6}"/>
              </a:ext>
            </a:extLst>
          </p:cNvPr>
          <p:cNvSpPr>
            <a:spLocks noGrp="1"/>
          </p:cNvSpPr>
          <p:nvPr>
            <p:ph type="dt" sz="half" idx="10"/>
          </p:nvPr>
        </p:nvSpPr>
        <p:spPr/>
        <p:txBody>
          <a:bodyPr/>
          <a:lstStyle/>
          <a:p>
            <a:r>
              <a:rPr lang="en-US"/>
              <a:t>8 Feb 2018</a:t>
            </a:r>
          </a:p>
        </p:txBody>
      </p:sp>
      <p:sp>
        <p:nvSpPr>
          <p:cNvPr id="5" name="Footer Placeholder 4">
            <a:extLst>
              <a:ext uri="{FF2B5EF4-FFF2-40B4-BE49-F238E27FC236}">
                <a16:creationId xmlns:a16="http://schemas.microsoft.com/office/drawing/2014/main" id="{A07B07D6-8BAF-4629-8864-99015C258EFB}"/>
              </a:ext>
            </a:extLst>
          </p:cNvPr>
          <p:cNvSpPr>
            <a:spLocks noGrp="1"/>
          </p:cNvSpPr>
          <p:nvPr>
            <p:ph type="ftr" sz="quarter" idx="11"/>
          </p:nvPr>
        </p:nvSpPr>
        <p:spPr/>
        <p:txBody>
          <a:bodyPr/>
          <a:lstStyle/>
          <a:p>
            <a:r>
              <a:rPr lang="en-US"/>
              <a:t>000.01 - About the Instructor</a:t>
            </a:r>
          </a:p>
        </p:txBody>
      </p:sp>
      <p:sp>
        <p:nvSpPr>
          <p:cNvPr id="6" name="Slide Number Placeholder 5">
            <a:extLst>
              <a:ext uri="{FF2B5EF4-FFF2-40B4-BE49-F238E27FC236}">
                <a16:creationId xmlns:a16="http://schemas.microsoft.com/office/drawing/2014/main" id="{AC1EEA94-3DBD-4337-926B-DF4B0428BAEE}"/>
              </a:ext>
            </a:extLst>
          </p:cNvPr>
          <p:cNvSpPr>
            <a:spLocks noGrp="1"/>
          </p:cNvSpPr>
          <p:nvPr>
            <p:ph type="sldNum" sz="quarter" idx="12"/>
          </p:nvPr>
        </p:nvSpPr>
        <p:spPr/>
        <p:txBody>
          <a:bodyPr/>
          <a:lstStyle/>
          <a:p>
            <a:fld id="{FBA0E4BF-34C5-4DA2-8DA3-67D2121B5C85}" type="slidenum">
              <a:rPr lang="en-US" smtClean="0"/>
              <a:pPr/>
              <a:t>33</a:t>
            </a:fld>
            <a:endParaRPr lang="en-US"/>
          </a:p>
        </p:txBody>
      </p:sp>
      <p:pic>
        <p:nvPicPr>
          <p:cNvPr id="14" name="Picture 13">
            <a:extLst>
              <a:ext uri="{FF2B5EF4-FFF2-40B4-BE49-F238E27FC236}">
                <a16:creationId xmlns:a16="http://schemas.microsoft.com/office/drawing/2014/main" id="{11CB222A-E616-478C-8EBF-F67042EBD9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1" y="3530983"/>
            <a:ext cx="4191000" cy="2804516"/>
          </a:xfrm>
          <a:prstGeom prst="rect">
            <a:avLst/>
          </a:prstGeom>
        </p:spPr>
      </p:pic>
      <p:pic>
        <p:nvPicPr>
          <p:cNvPr id="16" name="Picture 15">
            <a:extLst>
              <a:ext uri="{FF2B5EF4-FFF2-40B4-BE49-F238E27FC236}">
                <a16:creationId xmlns:a16="http://schemas.microsoft.com/office/drawing/2014/main" id="{1E5F5046-2A59-4B06-BCF5-6E7429E31C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250" y="5018328"/>
            <a:ext cx="3429000" cy="1088543"/>
          </a:xfrm>
          <a:prstGeom prst="rect">
            <a:avLst/>
          </a:prstGeom>
        </p:spPr>
      </p:pic>
      <p:pic>
        <p:nvPicPr>
          <p:cNvPr id="17" name="Picture 16" descr="A close-up of a circuit board&#10;&#10;Description automatically generated with low confidence">
            <a:extLst>
              <a:ext uri="{FF2B5EF4-FFF2-40B4-BE49-F238E27FC236}">
                <a16:creationId xmlns:a16="http://schemas.microsoft.com/office/drawing/2014/main" id="{5304BB80-D251-4CD7-B1AD-DA5A7708A57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1200" y="3661612"/>
            <a:ext cx="1734831" cy="1345817"/>
          </a:xfrm>
          <a:prstGeom prst="rect">
            <a:avLst/>
          </a:prstGeom>
        </p:spPr>
      </p:pic>
    </p:spTree>
    <p:extLst>
      <p:ext uri="{BB962C8B-B14F-4D97-AF65-F5344CB8AC3E}">
        <p14:creationId xmlns:p14="http://schemas.microsoft.com/office/powerpoint/2010/main" val="40004842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DCEAAC3-4364-43E0-566A-91791430AC94}"/>
              </a:ext>
            </a:extLst>
          </p:cNvPr>
          <p:cNvSpPr>
            <a:spLocks noGrp="1"/>
          </p:cNvSpPr>
          <p:nvPr>
            <p:ph type="title"/>
          </p:nvPr>
        </p:nvSpPr>
        <p:spPr/>
        <p:txBody>
          <a:bodyPr/>
          <a:lstStyle/>
          <a:p>
            <a:r>
              <a:rPr lang="en-US" dirty="0"/>
              <a:t>HSI – High Speed ISOBUS</a:t>
            </a:r>
          </a:p>
        </p:txBody>
      </p:sp>
      <p:sp>
        <p:nvSpPr>
          <p:cNvPr id="4" name="Date Placeholder 3">
            <a:extLst>
              <a:ext uri="{FF2B5EF4-FFF2-40B4-BE49-F238E27FC236}">
                <a16:creationId xmlns:a16="http://schemas.microsoft.com/office/drawing/2014/main" id="{F8C25FB0-1857-451F-AACC-982598997104}"/>
              </a:ext>
            </a:extLst>
          </p:cNvPr>
          <p:cNvSpPr>
            <a:spLocks noGrp="1"/>
          </p:cNvSpPr>
          <p:nvPr>
            <p:ph type="dt" sz="half" idx="10"/>
          </p:nvPr>
        </p:nvSpPr>
        <p:spPr/>
        <p:txBody>
          <a:bodyPr/>
          <a:lstStyle/>
          <a:p>
            <a:r>
              <a:rPr lang="en-US"/>
              <a:t>8 Feb 2018</a:t>
            </a:r>
          </a:p>
        </p:txBody>
      </p:sp>
      <p:sp>
        <p:nvSpPr>
          <p:cNvPr id="5" name="Footer Placeholder 4">
            <a:extLst>
              <a:ext uri="{FF2B5EF4-FFF2-40B4-BE49-F238E27FC236}">
                <a16:creationId xmlns:a16="http://schemas.microsoft.com/office/drawing/2014/main" id="{E85CB405-6324-49D8-BB37-CAE9C247BEFA}"/>
              </a:ext>
            </a:extLst>
          </p:cNvPr>
          <p:cNvSpPr>
            <a:spLocks noGrp="1"/>
          </p:cNvSpPr>
          <p:nvPr>
            <p:ph type="ftr" sz="quarter" idx="11"/>
          </p:nvPr>
        </p:nvSpPr>
        <p:spPr/>
        <p:txBody>
          <a:bodyPr/>
          <a:lstStyle/>
          <a:p>
            <a:r>
              <a:rPr lang="en-US"/>
              <a:t>000.01 - About the Instructor</a:t>
            </a:r>
          </a:p>
        </p:txBody>
      </p:sp>
      <p:sp>
        <p:nvSpPr>
          <p:cNvPr id="6" name="Slide Number Placeholder 5">
            <a:extLst>
              <a:ext uri="{FF2B5EF4-FFF2-40B4-BE49-F238E27FC236}">
                <a16:creationId xmlns:a16="http://schemas.microsoft.com/office/drawing/2014/main" id="{12258C62-2094-4FB4-B75A-698C4490337E}"/>
              </a:ext>
            </a:extLst>
          </p:cNvPr>
          <p:cNvSpPr>
            <a:spLocks noGrp="1"/>
          </p:cNvSpPr>
          <p:nvPr>
            <p:ph type="sldNum" sz="quarter" idx="12"/>
          </p:nvPr>
        </p:nvSpPr>
        <p:spPr/>
        <p:txBody>
          <a:bodyPr/>
          <a:lstStyle/>
          <a:p>
            <a:fld id="{FBA0E4BF-34C5-4DA2-8DA3-67D2121B5C85}" type="slidenum">
              <a:rPr lang="en-US" smtClean="0"/>
              <a:pPr/>
              <a:t>34</a:t>
            </a:fld>
            <a:endParaRPr lang="en-US"/>
          </a:p>
        </p:txBody>
      </p:sp>
      <p:pic>
        <p:nvPicPr>
          <p:cNvPr id="2" name="Picture Placeholder 7">
            <a:extLst>
              <a:ext uri="{FF2B5EF4-FFF2-40B4-BE49-F238E27FC236}">
                <a16:creationId xmlns:a16="http://schemas.microsoft.com/office/drawing/2014/main" id="{E744CD22-F0E8-A4BB-F6D7-70177B3352C3}"/>
              </a:ext>
            </a:extLst>
          </p:cNvPr>
          <p:cNvPicPr>
            <a:picLocks noChangeAspect="1"/>
          </p:cNvPicPr>
          <p:nvPr/>
        </p:nvPicPr>
        <p:blipFill rotWithShape="1">
          <a:blip r:embed="rId2"/>
          <a:srcRect t="-2868" b="-2868"/>
          <a:stretch/>
        </p:blipFill>
        <p:spPr>
          <a:xfrm>
            <a:off x="0" y="1981200"/>
            <a:ext cx="9144000" cy="3921745"/>
          </a:xfrm>
          <a:prstGeom prst="rect">
            <a:avLst/>
          </a:prstGeom>
        </p:spPr>
      </p:pic>
    </p:spTree>
    <p:extLst>
      <p:ext uri="{BB962C8B-B14F-4D97-AF65-F5344CB8AC3E}">
        <p14:creationId xmlns:p14="http://schemas.microsoft.com/office/powerpoint/2010/main" val="13105289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05003-D08C-06BA-C309-34AED1093357}"/>
              </a:ext>
            </a:extLst>
          </p:cNvPr>
          <p:cNvSpPr>
            <a:spLocks noGrp="1"/>
          </p:cNvSpPr>
          <p:nvPr>
            <p:ph type="title"/>
          </p:nvPr>
        </p:nvSpPr>
        <p:spPr/>
        <p:txBody>
          <a:bodyPr/>
          <a:lstStyle/>
          <a:p>
            <a:r>
              <a:rPr lang="en-US" dirty="0"/>
              <a:t>HSI – High Speed Interconnect</a:t>
            </a:r>
          </a:p>
        </p:txBody>
      </p:sp>
      <p:sp>
        <p:nvSpPr>
          <p:cNvPr id="3" name="Date Placeholder 2">
            <a:extLst>
              <a:ext uri="{FF2B5EF4-FFF2-40B4-BE49-F238E27FC236}">
                <a16:creationId xmlns:a16="http://schemas.microsoft.com/office/drawing/2014/main" id="{1155032C-53A0-0592-D512-C2F22F5B66CC}"/>
              </a:ext>
            </a:extLst>
          </p:cNvPr>
          <p:cNvSpPr>
            <a:spLocks noGrp="1"/>
          </p:cNvSpPr>
          <p:nvPr>
            <p:ph type="dt" sz="half" idx="10"/>
          </p:nvPr>
        </p:nvSpPr>
        <p:spPr/>
        <p:txBody>
          <a:bodyPr/>
          <a:lstStyle/>
          <a:p>
            <a:r>
              <a:rPr lang="en-US"/>
              <a:t>8 Feb 2018</a:t>
            </a:r>
          </a:p>
        </p:txBody>
      </p:sp>
      <p:sp>
        <p:nvSpPr>
          <p:cNvPr id="4" name="Footer Placeholder 3">
            <a:extLst>
              <a:ext uri="{FF2B5EF4-FFF2-40B4-BE49-F238E27FC236}">
                <a16:creationId xmlns:a16="http://schemas.microsoft.com/office/drawing/2014/main" id="{91F40D05-0CD4-4E29-4088-0E7EAE336534}"/>
              </a:ext>
            </a:extLst>
          </p:cNvPr>
          <p:cNvSpPr>
            <a:spLocks noGrp="1"/>
          </p:cNvSpPr>
          <p:nvPr>
            <p:ph type="ftr" sz="quarter" idx="11"/>
          </p:nvPr>
        </p:nvSpPr>
        <p:spPr/>
        <p:txBody>
          <a:bodyPr/>
          <a:lstStyle/>
          <a:p>
            <a:r>
              <a:rPr lang="en-US"/>
              <a:t>000.01 - About the Instructor</a:t>
            </a:r>
          </a:p>
        </p:txBody>
      </p:sp>
      <p:sp>
        <p:nvSpPr>
          <p:cNvPr id="5" name="Slide Number Placeholder 4">
            <a:extLst>
              <a:ext uri="{FF2B5EF4-FFF2-40B4-BE49-F238E27FC236}">
                <a16:creationId xmlns:a16="http://schemas.microsoft.com/office/drawing/2014/main" id="{8A074B09-AE49-9B96-98E6-F1CB25DEB302}"/>
              </a:ext>
            </a:extLst>
          </p:cNvPr>
          <p:cNvSpPr>
            <a:spLocks noGrp="1"/>
          </p:cNvSpPr>
          <p:nvPr>
            <p:ph type="sldNum" sz="quarter" idx="12"/>
          </p:nvPr>
        </p:nvSpPr>
        <p:spPr/>
        <p:txBody>
          <a:bodyPr/>
          <a:lstStyle/>
          <a:p>
            <a:fld id="{BE0B90C5-6C8E-42AB-9CDB-3C4737287965}" type="slidenum">
              <a:rPr lang="en-US" smtClean="0"/>
              <a:pPr/>
              <a:t>35</a:t>
            </a:fld>
            <a:endParaRPr lang="en-US"/>
          </a:p>
        </p:txBody>
      </p:sp>
      <p:pic>
        <p:nvPicPr>
          <p:cNvPr id="7" name="Picture 6">
            <a:extLst>
              <a:ext uri="{FF2B5EF4-FFF2-40B4-BE49-F238E27FC236}">
                <a16:creationId xmlns:a16="http://schemas.microsoft.com/office/drawing/2014/main" id="{A9F53CA0-02D0-100E-8FE3-59AF57EC3172}"/>
              </a:ext>
            </a:extLst>
          </p:cNvPr>
          <p:cNvPicPr>
            <a:picLocks noChangeAspect="1"/>
          </p:cNvPicPr>
          <p:nvPr/>
        </p:nvPicPr>
        <p:blipFill>
          <a:blip r:embed="rId2"/>
          <a:stretch>
            <a:fillRect/>
          </a:stretch>
        </p:blipFill>
        <p:spPr>
          <a:xfrm>
            <a:off x="0" y="1736917"/>
            <a:ext cx="9144000" cy="4222365"/>
          </a:xfrm>
          <a:prstGeom prst="rect">
            <a:avLst/>
          </a:prstGeom>
        </p:spPr>
      </p:pic>
    </p:spTree>
    <p:extLst>
      <p:ext uri="{BB962C8B-B14F-4D97-AF65-F5344CB8AC3E}">
        <p14:creationId xmlns:p14="http://schemas.microsoft.com/office/powerpoint/2010/main" val="36596622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49736-454F-FFB0-A7E5-6ACD8328DFB7}"/>
              </a:ext>
            </a:extLst>
          </p:cNvPr>
          <p:cNvSpPr>
            <a:spLocks noGrp="1"/>
          </p:cNvSpPr>
          <p:nvPr>
            <p:ph type="title"/>
          </p:nvPr>
        </p:nvSpPr>
        <p:spPr/>
        <p:txBody>
          <a:bodyPr/>
          <a:lstStyle/>
          <a:p>
            <a:r>
              <a:rPr lang="en-US" dirty="0"/>
              <a:t>HSI – Protocol Map</a:t>
            </a:r>
          </a:p>
        </p:txBody>
      </p:sp>
      <p:sp>
        <p:nvSpPr>
          <p:cNvPr id="3" name="Date Placeholder 2">
            <a:extLst>
              <a:ext uri="{FF2B5EF4-FFF2-40B4-BE49-F238E27FC236}">
                <a16:creationId xmlns:a16="http://schemas.microsoft.com/office/drawing/2014/main" id="{C0275029-225B-0898-C2DF-C0F720F12F78}"/>
              </a:ext>
            </a:extLst>
          </p:cNvPr>
          <p:cNvSpPr>
            <a:spLocks noGrp="1"/>
          </p:cNvSpPr>
          <p:nvPr>
            <p:ph type="dt" sz="half" idx="10"/>
          </p:nvPr>
        </p:nvSpPr>
        <p:spPr/>
        <p:txBody>
          <a:bodyPr/>
          <a:lstStyle/>
          <a:p>
            <a:r>
              <a:rPr lang="en-US"/>
              <a:t>8 Feb 2018</a:t>
            </a:r>
          </a:p>
        </p:txBody>
      </p:sp>
      <p:sp>
        <p:nvSpPr>
          <p:cNvPr id="4" name="Footer Placeholder 3">
            <a:extLst>
              <a:ext uri="{FF2B5EF4-FFF2-40B4-BE49-F238E27FC236}">
                <a16:creationId xmlns:a16="http://schemas.microsoft.com/office/drawing/2014/main" id="{DBF676F0-913B-B4E6-32EF-9AC8F7B32333}"/>
              </a:ext>
            </a:extLst>
          </p:cNvPr>
          <p:cNvSpPr>
            <a:spLocks noGrp="1"/>
          </p:cNvSpPr>
          <p:nvPr>
            <p:ph type="ftr" sz="quarter" idx="11"/>
          </p:nvPr>
        </p:nvSpPr>
        <p:spPr/>
        <p:txBody>
          <a:bodyPr/>
          <a:lstStyle/>
          <a:p>
            <a:r>
              <a:rPr lang="en-US"/>
              <a:t>000.01 - About the Instructor</a:t>
            </a:r>
          </a:p>
        </p:txBody>
      </p:sp>
      <p:sp>
        <p:nvSpPr>
          <p:cNvPr id="5" name="Slide Number Placeholder 4">
            <a:extLst>
              <a:ext uri="{FF2B5EF4-FFF2-40B4-BE49-F238E27FC236}">
                <a16:creationId xmlns:a16="http://schemas.microsoft.com/office/drawing/2014/main" id="{DD63DC36-B2B5-CD4A-CF6B-F973FCAEF8A0}"/>
              </a:ext>
            </a:extLst>
          </p:cNvPr>
          <p:cNvSpPr>
            <a:spLocks noGrp="1"/>
          </p:cNvSpPr>
          <p:nvPr>
            <p:ph type="sldNum" sz="quarter" idx="12"/>
          </p:nvPr>
        </p:nvSpPr>
        <p:spPr/>
        <p:txBody>
          <a:bodyPr/>
          <a:lstStyle/>
          <a:p>
            <a:fld id="{BE0B90C5-6C8E-42AB-9CDB-3C4737287965}" type="slidenum">
              <a:rPr lang="en-US" smtClean="0"/>
              <a:pPr/>
              <a:t>36</a:t>
            </a:fld>
            <a:endParaRPr lang="en-US"/>
          </a:p>
        </p:txBody>
      </p:sp>
      <p:pic>
        <p:nvPicPr>
          <p:cNvPr id="6" name="Picture 5">
            <a:extLst>
              <a:ext uri="{FF2B5EF4-FFF2-40B4-BE49-F238E27FC236}">
                <a16:creationId xmlns:a16="http://schemas.microsoft.com/office/drawing/2014/main" id="{C436D5D2-0DAF-6348-6949-0FB48BA1E40C}"/>
              </a:ext>
            </a:extLst>
          </p:cNvPr>
          <p:cNvPicPr>
            <a:picLocks noChangeAspect="1"/>
          </p:cNvPicPr>
          <p:nvPr/>
        </p:nvPicPr>
        <p:blipFill>
          <a:blip r:embed="rId2"/>
          <a:stretch>
            <a:fillRect/>
          </a:stretch>
        </p:blipFill>
        <p:spPr>
          <a:xfrm>
            <a:off x="842637" y="1206498"/>
            <a:ext cx="7458725" cy="5236549"/>
          </a:xfrm>
          <a:prstGeom prst="rect">
            <a:avLst/>
          </a:prstGeom>
        </p:spPr>
      </p:pic>
    </p:spTree>
    <p:extLst>
      <p:ext uri="{BB962C8B-B14F-4D97-AF65-F5344CB8AC3E}">
        <p14:creationId xmlns:p14="http://schemas.microsoft.com/office/powerpoint/2010/main" val="392556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17E5D-86D7-4353-9371-8966E0C02AD3}"/>
              </a:ext>
            </a:extLst>
          </p:cNvPr>
          <p:cNvSpPr>
            <a:spLocks noGrp="1"/>
          </p:cNvSpPr>
          <p:nvPr>
            <p:ph type="title"/>
          </p:nvPr>
        </p:nvSpPr>
        <p:spPr/>
        <p:txBody>
          <a:bodyPr/>
          <a:lstStyle/>
          <a:p>
            <a:r>
              <a:rPr lang="en-US" dirty="0"/>
              <a:t>Hands-on [Age ~8 to ~12]</a:t>
            </a:r>
          </a:p>
        </p:txBody>
      </p:sp>
      <p:sp>
        <p:nvSpPr>
          <p:cNvPr id="3" name="Content Placeholder 2">
            <a:extLst>
              <a:ext uri="{FF2B5EF4-FFF2-40B4-BE49-F238E27FC236}">
                <a16:creationId xmlns:a16="http://schemas.microsoft.com/office/drawing/2014/main" id="{207DC744-DE33-4FB4-987F-B12B4A927BB8}"/>
              </a:ext>
            </a:extLst>
          </p:cNvPr>
          <p:cNvSpPr>
            <a:spLocks noGrp="1"/>
          </p:cNvSpPr>
          <p:nvPr>
            <p:ph sz="half" idx="1"/>
          </p:nvPr>
        </p:nvSpPr>
        <p:spPr/>
        <p:txBody>
          <a:bodyPr>
            <a:normAutofit fontScale="92500" lnSpcReduction="10000"/>
          </a:bodyPr>
          <a:lstStyle/>
          <a:p>
            <a:r>
              <a:rPr lang="en-US" dirty="0"/>
              <a:t>Dad was the hands-on partner in a local machine shop</a:t>
            </a:r>
          </a:p>
          <a:p>
            <a:r>
              <a:rPr lang="en-US" dirty="0"/>
              <a:t>They created a lot of “tools” for many companies, including John Deere</a:t>
            </a:r>
          </a:p>
          <a:p>
            <a:pPr lvl="1"/>
            <a:endParaRPr lang="en-US" dirty="0"/>
          </a:p>
        </p:txBody>
      </p:sp>
      <p:sp>
        <p:nvSpPr>
          <p:cNvPr id="4" name="Content Placeholder 3">
            <a:extLst>
              <a:ext uri="{FF2B5EF4-FFF2-40B4-BE49-F238E27FC236}">
                <a16:creationId xmlns:a16="http://schemas.microsoft.com/office/drawing/2014/main" id="{8CCBF2F5-F07A-4831-9F3D-EF9168B3F0ED}"/>
              </a:ext>
            </a:extLst>
          </p:cNvPr>
          <p:cNvSpPr>
            <a:spLocks noGrp="1"/>
          </p:cNvSpPr>
          <p:nvPr>
            <p:ph sz="half" idx="2"/>
          </p:nvPr>
        </p:nvSpPr>
        <p:spPr/>
        <p:txBody>
          <a:bodyPr>
            <a:normAutofit fontScale="92500" lnSpcReduction="10000"/>
          </a:bodyPr>
          <a:lstStyle/>
          <a:p>
            <a:r>
              <a:rPr lang="en-US" dirty="0"/>
              <a:t>I and my brothers had nearly free-run [on Saturdays]</a:t>
            </a:r>
          </a:p>
          <a:p>
            <a:pPr lvl="1"/>
            <a:r>
              <a:rPr lang="en-US" dirty="0"/>
              <a:t>Cutting [anything]</a:t>
            </a:r>
          </a:p>
          <a:p>
            <a:pPr lvl="1"/>
            <a:r>
              <a:rPr lang="en-US" dirty="0"/>
              <a:t>Bending [metal]</a:t>
            </a:r>
          </a:p>
          <a:p>
            <a:pPr lvl="1"/>
            <a:r>
              <a:rPr lang="en-US" dirty="0"/>
              <a:t>Drilling [anything]</a:t>
            </a:r>
          </a:p>
          <a:p>
            <a:pPr lvl="1"/>
            <a:r>
              <a:rPr lang="en-US" dirty="0"/>
              <a:t>Welding [very poorly]</a:t>
            </a:r>
          </a:p>
          <a:p>
            <a:pPr lvl="1"/>
            <a:r>
              <a:rPr lang="en-US" dirty="0"/>
              <a:t>Melting [lead] </a:t>
            </a:r>
          </a:p>
          <a:p>
            <a:pPr lvl="1"/>
            <a:r>
              <a:rPr lang="en-US" dirty="0"/>
              <a:t>Pouring molten [lead]</a:t>
            </a:r>
          </a:p>
          <a:p>
            <a:pPr lvl="1"/>
            <a:r>
              <a:rPr lang="en-US" dirty="0"/>
              <a:t>Turning [lathe work]</a:t>
            </a:r>
          </a:p>
          <a:p>
            <a:pPr lvl="1"/>
            <a:r>
              <a:rPr lang="en-US" dirty="0"/>
              <a:t>Electrical Wiring [relay logic]</a:t>
            </a:r>
          </a:p>
        </p:txBody>
      </p:sp>
      <p:sp>
        <p:nvSpPr>
          <p:cNvPr id="5" name="Date Placeholder 4">
            <a:extLst>
              <a:ext uri="{FF2B5EF4-FFF2-40B4-BE49-F238E27FC236}">
                <a16:creationId xmlns:a16="http://schemas.microsoft.com/office/drawing/2014/main" id="{8C73AA34-3E78-4105-A3FF-36F21B3E6E0C}"/>
              </a:ext>
            </a:extLst>
          </p:cNvPr>
          <p:cNvSpPr>
            <a:spLocks noGrp="1"/>
          </p:cNvSpPr>
          <p:nvPr>
            <p:ph type="dt" sz="half" idx="10"/>
          </p:nvPr>
        </p:nvSpPr>
        <p:spPr/>
        <p:txBody>
          <a:bodyPr/>
          <a:lstStyle/>
          <a:p>
            <a:r>
              <a:rPr lang="en-US"/>
              <a:t>8 Feb 2018</a:t>
            </a:r>
          </a:p>
        </p:txBody>
      </p:sp>
      <p:sp>
        <p:nvSpPr>
          <p:cNvPr id="6" name="Footer Placeholder 5">
            <a:extLst>
              <a:ext uri="{FF2B5EF4-FFF2-40B4-BE49-F238E27FC236}">
                <a16:creationId xmlns:a16="http://schemas.microsoft.com/office/drawing/2014/main" id="{20F232BE-A832-4F39-8986-B32779C8D3F1}"/>
              </a:ext>
            </a:extLst>
          </p:cNvPr>
          <p:cNvSpPr>
            <a:spLocks noGrp="1"/>
          </p:cNvSpPr>
          <p:nvPr>
            <p:ph type="ftr" sz="quarter" idx="11"/>
          </p:nvPr>
        </p:nvSpPr>
        <p:spPr/>
        <p:txBody>
          <a:bodyPr/>
          <a:lstStyle/>
          <a:p>
            <a:r>
              <a:rPr lang="en-US"/>
              <a:t>000.01 - About the Instructor</a:t>
            </a:r>
          </a:p>
        </p:txBody>
      </p:sp>
      <p:sp>
        <p:nvSpPr>
          <p:cNvPr id="7" name="Slide Number Placeholder 6">
            <a:extLst>
              <a:ext uri="{FF2B5EF4-FFF2-40B4-BE49-F238E27FC236}">
                <a16:creationId xmlns:a16="http://schemas.microsoft.com/office/drawing/2014/main" id="{2652CBC2-F2FE-45C6-B359-590F4EEBC00A}"/>
              </a:ext>
            </a:extLst>
          </p:cNvPr>
          <p:cNvSpPr>
            <a:spLocks noGrp="1"/>
          </p:cNvSpPr>
          <p:nvPr>
            <p:ph type="sldNum" sz="quarter" idx="12"/>
          </p:nvPr>
        </p:nvSpPr>
        <p:spPr/>
        <p:txBody>
          <a:bodyPr/>
          <a:lstStyle/>
          <a:p>
            <a:fld id="{5245C70B-8334-44A3-99A9-5AD06AF66213}" type="slidenum">
              <a:rPr lang="en-US" smtClean="0"/>
              <a:pPr/>
              <a:t>4</a:t>
            </a:fld>
            <a:endParaRPr lang="en-US"/>
          </a:p>
        </p:txBody>
      </p:sp>
      <p:pic>
        <p:nvPicPr>
          <p:cNvPr id="9" name="Picture 8">
            <a:extLst>
              <a:ext uri="{FF2B5EF4-FFF2-40B4-BE49-F238E27FC236}">
                <a16:creationId xmlns:a16="http://schemas.microsoft.com/office/drawing/2014/main" id="{1BFE4C99-3DC2-44C1-9AA1-3831D5FCA82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19162" y="4038600"/>
            <a:ext cx="3735244" cy="2286000"/>
          </a:xfrm>
          <a:prstGeom prst="rect">
            <a:avLst/>
          </a:prstGeom>
        </p:spPr>
      </p:pic>
    </p:spTree>
    <p:extLst>
      <p:ext uri="{BB962C8B-B14F-4D97-AF65-F5344CB8AC3E}">
        <p14:creationId xmlns:p14="http://schemas.microsoft.com/office/powerpoint/2010/main" val="21256535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63E67-CE36-4682-87E9-CBFD19395A5F}"/>
              </a:ext>
            </a:extLst>
          </p:cNvPr>
          <p:cNvSpPr>
            <a:spLocks noGrp="1"/>
          </p:cNvSpPr>
          <p:nvPr>
            <p:ph type="title"/>
          </p:nvPr>
        </p:nvSpPr>
        <p:spPr/>
        <p:txBody>
          <a:bodyPr/>
          <a:lstStyle/>
          <a:p>
            <a:r>
              <a:rPr lang="en-US" dirty="0"/>
              <a:t>1974 Microprocessor – i8008</a:t>
            </a:r>
          </a:p>
        </p:txBody>
      </p:sp>
      <p:pic>
        <p:nvPicPr>
          <p:cNvPr id="11" name="Content Placeholder 10">
            <a:extLst>
              <a:ext uri="{FF2B5EF4-FFF2-40B4-BE49-F238E27FC236}">
                <a16:creationId xmlns:a16="http://schemas.microsoft.com/office/drawing/2014/main" id="{5395AC3B-AC0B-47A5-B3E9-C4F75F2653F6}"/>
              </a:ext>
            </a:extLst>
          </p:cNvPr>
          <p:cNvPicPr>
            <a:picLocks noGrp="1" noChangeAspect="1"/>
          </p:cNvPicPr>
          <p:nvPr>
            <p:ph sz="half" idx="2"/>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64690" y="981574"/>
            <a:ext cx="3612006" cy="2314967"/>
          </a:xfrm>
        </p:spPr>
      </p:pic>
      <p:sp>
        <p:nvSpPr>
          <p:cNvPr id="5" name="Date Placeholder 4">
            <a:extLst>
              <a:ext uri="{FF2B5EF4-FFF2-40B4-BE49-F238E27FC236}">
                <a16:creationId xmlns:a16="http://schemas.microsoft.com/office/drawing/2014/main" id="{5FC9F2F9-1D40-4858-959C-39363A4B82AA}"/>
              </a:ext>
            </a:extLst>
          </p:cNvPr>
          <p:cNvSpPr>
            <a:spLocks noGrp="1"/>
          </p:cNvSpPr>
          <p:nvPr>
            <p:ph type="dt" sz="half" idx="10"/>
          </p:nvPr>
        </p:nvSpPr>
        <p:spPr/>
        <p:txBody>
          <a:bodyPr/>
          <a:lstStyle/>
          <a:p>
            <a:r>
              <a:rPr lang="en-US"/>
              <a:t>8 Feb 2018</a:t>
            </a:r>
          </a:p>
        </p:txBody>
      </p:sp>
      <p:sp>
        <p:nvSpPr>
          <p:cNvPr id="6" name="Footer Placeholder 5">
            <a:extLst>
              <a:ext uri="{FF2B5EF4-FFF2-40B4-BE49-F238E27FC236}">
                <a16:creationId xmlns:a16="http://schemas.microsoft.com/office/drawing/2014/main" id="{B8C32E4B-F8BD-4C96-B9D8-E5D4B9DCEF90}"/>
              </a:ext>
            </a:extLst>
          </p:cNvPr>
          <p:cNvSpPr>
            <a:spLocks noGrp="1"/>
          </p:cNvSpPr>
          <p:nvPr>
            <p:ph type="ftr" sz="quarter" idx="11"/>
          </p:nvPr>
        </p:nvSpPr>
        <p:spPr/>
        <p:txBody>
          <a:bodyPr/>
          <a:lstStyle/>
          <a:p>
            <a:r>
              <a:rPr lang="en-US"/>
              <a:t>000.01 - About the Instructor</a:t>
            </a:r>
          </a:p>
        </p:txBody>
      </p:sp>
      <p:sp>
        <p:nvSpPr>
          <p:cNvPr id="7" name="Slide Number Placeholder 6">
            <a:extLst>
              <a:ext uri="{FF2B5EF4-FFF2-40B4-BE49-F238E27FC236}">
                <a16:creationId xmlns:a16="http://schemas.microsoft.com/office/drawing/2014/main" id="{072F7B40-0064-4F39-B7C1-0935C35EB8B1}"/>
              </a:ext>
            </a:extLst>
          </p:cNvPr>
          <p:cNvSpPr>
            <a:spLocks noGrp="1"/>
          </p:cNvSpPr>
          <p:nvPr>
            <p:ph type="sldNum" sz="quarter" idx="12"/>
          </p:nvPr>
        </p:nvSpPr>
        <p:spPr/>
        <p:txBody>
          <a:bodyPr/>
          <a:lstStyle/>
          <a:p>
            <a:fld id="{5245C70B-8334-44A3-99A9-5AD06AF66213}" type="slidenum">
              <a:rPr lang="en-US" smtClean="0"/>
              <a:pPr/>
              <a:t>5</a:t>
            </a:fld>
            <a:endParaRPr lang="en-US"/>
          </a:p>
        </p:txBody>
      </p:sp>
      <p:pic>
        <p:nvPicPr>
          <p:cNvPr id="12" name="Picture 11">
            <a:extLst>
              <a:ext uri="{FF2B5EF4-FFF2-40B4-BE49-F238E27FC236}">
                <a16:creationId xmlns:a16="http://schemas.microsoft.com/office/drawing/2014/main" id="{5B4CE35D-2F6D-4172-9BC8-236A9E2C0F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9036" y="2838294"/>
            <a:ext cx="4572000" cy="3257706"/>
          </a:xfrm>
          <a:prstGeom prst="rect">
            <a:avLst/>
          </a:prstGeom>
        </p:spPr>
      </p:pic>
      <p:pic>
        <p:nvPicPr>
          <p:cNvPr id="9" name="Content Placeholder 8">
            <a:extLst>
              <a:ext uri="{FF2B5EF4-FFF2-40B4-BE49-F238E27FC236}">
                <a16:creationId xmlns:a16="http://schemas.microsoft.com/office/drawing/2014/main" id="{BBA09CEE-46BD-44A2-A379-32BCCEEA7E7B}"/>
              </a:ext>
            </a:extLst>
          </p:cNvPr>
          <p:cNvPicPr>
            <a:picLocks noGrp="1" noChangeAspect="1"/>
          </p:cNvPicPr>
          <p:nvPr>
            <p:ph sz="half" idx="1"/>
          </p:nvPr>
        </p:nvPicPr>
        <p:blipFill>
          <a:blip r:embed="rId5">
            <a:extLst>
              <a:ext uri="{28A0092B-C50C-407E-A947-70E740481C1C}">
                <a14:useLocalDpi xmlns:a14="http://schemas.microsoft.com/office/drawing/2010/main" val="0"/>
              </a:ext>
            </a:extLst>
          </a:blip>
          <a:stretch>
            <a:fillRect/>
          </a:stretch>
        </p:blipFill>
        <p:spPr>
          <a:xfrm>
            <a:off x="472964" y="1371600"/>
            <a:ext cx="3612006" cy="4724400"/>
          </a:xfrm>
        </p:spPr>
      </p:pic>
    </p:spTree>
    <p:extLst>
      <p:ext uri="{BB962C8B-B14F-4D97-AF65-F5344CB8AC3E}">
        <p14:creationId xmlns:p14="http://schemas.microsoft.com/office/powerpoint/2010/main" val="4274411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is David Smart?</a:t>
            </a:r>
          </a:p>
        </p:txBody>
      </p:sp>
      <p:sp>
        <p:nvSpPr>
          <p:cNvPr id="4" name="Date Placeholder 3"/>
          <p:cNvSpPr>
            <a:spLocks noGrp="1"/>
          </p:cNvSpPr>
          <p:nvPr>
            <p:ph type="dt" sz="half" idx="10"/>
          </p:nvPr>
        </p:nvSpPr>
        <p:spPr/>
        <p:txBody>
          <a:bodyPr/>
          <a:lstStyle/>
          <a:p>
            <a:r>
              <a:rPr lang="en-US"/>
              <a:t>8 Feb 2018</a:t>
            </a:r>
          </a:p>
        </p:txBody>
      </p:sp>
      <p:sp>
        <p:nvSpPr>
          <p:cNvPr id="5" name="Footer Placeholder 4"/>
          <p:cNvSpPr>
            <a:spLocks noGrp="1"/>
          </p:cNvSpPr>
          <p:nvPr>
            <p:ph type="ftr" sz="quarter" idx="11"/>
          </p:nvPr>
        </p:nvSpPr>
        <p:spPr/>
        <p:txBody>
          <a:bodyPr/>
          <a:lstStyle/>
          <a:p>
            <a:r>
              <a:rPr lang="en-US"/>
              <a:t>000.01 - About the Instructor</a:t>
            </a:r>
          </a:p>
        </p:txBody>
      </p:sp>
      <p:sp>
        <p:nvSpPr>
          <p:cNvPr id="6" name="Slide Number Placeholder 5"/>
          <p:cNvSpPr>
            <a:spLocks noGrp="1"/>
          </p:cNvSpPr>
          <p:nvPr>
            <p:ph type="sldNum" sz="quarter" idx="12"/>
          </p:nvPr>
        </p:nvSpPr>
        <p:spPr/>
        <p:txBody>
          <a:bodyPr/>
          <a:lstStyle/>
          <a:p>
            <a:fld id="{FBA0E4BF-34C5-4DA2-8DA3-67D2121B5C85}" type="slidenum">
              <a:rPr lang="en-US" smtClean="0"/>
              <a:pPr/>
              <a:t>6</a:t>
            </a:fld>
            <a:endParaRPr lang="en-US"/>
          </a:p>
        </p:txBody>
      </p:sp>
      <p:sp>
        <p:nvSpPr>
          <p:cNvPr id="15" name="Content Placeholder 14"/>
          <p:cNvSpPr>
            <a:spLocks noGrp="1"/>
          </p:cNvSpPr>
          <p:nvPr>
            <p:ph idx="1"/>
          </p:nvPr>
        </p:nvSpPr>
        <p:spPr>
          <a:xfrm>
            <a:off x="457200" y="1295400"/>
            <a:ext cx="8534400" cy="5029200"/>
          </a:xfrm>
        </p:spPr>
        <p:txBody>
          <a:bodyPr>
            <a:normAutofit/>
          </a:bodyPr>
          <a:lstStyle/>
          <a:p>
            <a:r>
              <a:rPr lang="en-US" dirty="0"/>
              <a:t>Favorite Hobby – Whitewater Kayaker</a:t>
            </a:r>
          </a:p>
          <a:p>
            <a:pPr lvl="1"/>
            <a:r>
              <a:rPr lang="en-US" dirty="0"/>
              <a:t>1977: First Whitewater Canoe Adventure</a:t>
            </a:r>
          </a:p>
          <a:p>
            <a:pPr lvl="1"/>
            <a:r>
              <a:rPr lang="en-US" dirty="0"/>
              <a:t>1978: First Whitewater Kayak Adventure</a:t>
            </a:r>
          </a:p>
          <a:p>
            <a:pPr lvl="1"/>
            <a:r>
              <a:rPr lang="en-US" dirty="0"/>
              <a:t>Memorable high-adventure rivers</a:t>
            </a:r>
          </a:p>
          <a:p>
            <a:pPr lvl="2"/>
            <a:r>
              <a:rPr lang="en-US" dirty="0"/>
              <a:t>Ocoee (</a:t>
            </a:r>
            <a:r>
              <a:rPr lang="en-US" dirty="0" err="1"/>
              <a:t>Tennesee</a:t>
            </a:r>
            <a:r>
              <a:rPr lang="en-US" dirty="0"/>
              <a:t>): Site of 1996 Olympics</a:t>
            </a:r>
          </a:p>
          <a:p>
            <a:pPr lvl="2"/>
            <a:r>
              <a:rPr lang="en-US" dirty="0" err="1"/>
              <a:t>Chatooga</a:t>
            </a:r>
            <a:r>
              <a:rPr lang="en-US" dirty="0"/>
              <a:t> (Georgia)</a:t>
            </a:r>
          </a:p>
          <a:p>
            <a:pPr lvl="2"/>
            <a:r>
              <a:rPr lang="en-US" dirty="0"/>
              <a:t>Arkansas River (Colorado)</a:t>
            </a:r>
          </a:p>
          <a:p>
            <a:pPr lvl="2"/>
            <a:r>
              <a:rPr lang="en-US" dirty="0"/>
              <a:t>Menominee (Michigan)</a:t>
            </a:r>
          </a:p>
          <a:p>
            <a:pPr lvl="2"/>
            <a:r>
              <a:rPr lang="en-US" dirty="0"/>
              <a:t>Nantahala (N. Carolina)</a:t>
            </a:r>
          </a:p>
          <a:p>
            <a:pPr lvl="1"/>
            <a:r>
              <a:rPr lang="en-US" dirty="0"/>
              <a:t>Now retired to flat-water</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57200"/>
            <a:ext cx="9144000" cy="60960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02" y="457200"/>
            <a:ext cx="9105899" cy="6096000"/>
          </a:xfrm>
          <a:prstGeom prst="rect">
            <a:avLst/>
          </a:prstGeom>
        </p:spPr>
      </p:pic>
      <p:pic>
        <p:nvPicPr>
          <p:cNvPr id="2050" name="Picture 2" descr="May be an image of 1 person and kayak">
            <a:extLst>
              <a:ext uri="{FF2B5EF4-FFF2-40B4-BE49-F238E27FC236}">
                <a16:creationId xmlns:a16="http://schemas.microsoft.com/office/drawing/2014/main" id="{F68B873B-5B36-8437-5764-1AF81089E0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02" y="454250"/>
            <a:ext cx="9129898"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13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0" presetClass="entr" presetSubtype="0" fill="hold" nodeType="afterEffect">
                                  <p:stCondLst>
                                    <p:cond delay="4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7000"/>
                            </p:stCondLst>
                            <p:childTnLst>
                              <p:par>
                                <p:cTn id="13" presetID="10" presetClass="entr" presetSubtype="0" fill="hold" nodeType="afterEffect">
                                  <p:stCondLst>
                                    <p:cond delay="200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17AA5-0A15-4DCE-85F3-DFA4EA99E892}"/>
              </a:ext>
            </a:extLst>
          </p:cNvPr>
          <p:cNvSpPr>
            <a:spLocks noGrp="1"/>
          </p:cNvSpPr>
          <p:nvPr>
            <p:ph type="title"/>
          </p:nvPr>
        </p:nvSpPr>
        <p:spPr/>
        <p:txBody>
          <a:bodyPr/>
          <a:lstStyle/>
          <a:p>
            <a:r>
              <a:rPr lang="en-US" dirty="0"/>
              <a:t>Electronic Hobby</a:t>
            </a:r>
          </a:p>
        </p:txBody>
      </p:sp>
      <p:sp>
        <p:nvSpPr>
          <p:cNvPr id="4" name="Date Placeholder 3">
            <a:extLst>
              <a:ext uri="{FF2B5EF4-FFF2-40B4-BE49-F238E27FC236}">
                <a16:creationId xmlns:a16="http://schemas.microsoft.com/office/drawing/2014/main" id="{90AB1561-D6E9-4DAF-B57E-DF3630F71065}"/>
              </a:ext>
            </a:extLst>
          </p:cNvPr>
          <p:cNvSpPr>
            <a:spLocks noGrp="1"/>
          </p:cNvSpPr>
          <p:nvPr>
            <p:ph type="dt" sz="half" idx="10"/>
          </p:nvPr>
        </p:nvSpPr>
        <p:spPr/>
        <p:txBody>
          <a:bodyPr/>
          <a:lstStyle/>
          <a:p>
            <a:r>
              <a:rPr lang="en-US"/>
              <a:t>8 Feb 2018</a:t>
            </a:r>
          </a:p>
        </p:txBody>
      </p:sp>
      <p:sp>
        <p:nvSpPr>
          <p:cNvPr id="5" name="Footer Placeholder 4">
            <a:extLst>
              <a:ext uri="{FF2B5EF4-FFF2-40B4-BE49-F238E27FC236}">
                <a16:creationId xmlns:a16="http://schemas.microsoft.com/office/drawing/2014/main" id="{2D1E8669-0E3E-4701-81B8-F01D610C802B}"/>
              </a:ext>
            </a:extLst>
          </p:cNvPr>
          <p:cNvSpPr>
            <a:spLocks noGrp="1"/>
          </p:cNvSpPr>
          <p:nvPr>
            <p:ph type="ftr" sz="quarter" idx="11"/>
          </p:nvPr>
        </p:nvSpPr>
        <p:spPr/>
        <p:txBody>
          <a:bodyPr/>
          <a:lstStyle/>
          <a:p>
            <a:r>
              <a:rPr lang="en-US"/>
              <a:t>000.01 - About the Instructor</a:t>
            </a:r>
          </a:p>
        </p:txBody>
      </p:sp>
      <p:sp>
        <p:nvSpPr>
          <p:cNvPr id="6" name="Slide Number Placeholder 5">
            <a:extLst>
              <a:ext uri="{FF2B5EF4-FFF2-40B4-BE49-F238E27FC236}">
                <a16:creationId xmlns:a16="http://schemas.microsoft.com/office/drawing/2014/main" id="{B59117DF-2399-4961-8001-81C52B2EF57A}"/>
              </a:ext>
            </a:extLst>
          </p:cNvPr>
          <p:cNvSpPr>
            <a:spLocks noGrp="1"/>
          </p:cNvSpPr>
          <p:nvPr>
            <p:ph type="sldNum" sz="quarter" idx="12"/>
          </p:nvPr>
        </p:nvSpPr>
        <p:spPr/>
        <p:txBody>
          <a:bodyPr/>
          <a:lstStyle/>
          <a:p>
            <a:fld id="{FBA0E4BF-34C5-4DA2-8DA3-67D2121B5C85}" type="slidenum">
              <a:rPr lang="en-US" smtClean="0"/>
              <a:pPr/>
              <a:t>7</a:t>
            </a:fld>
            <a:endParaRPr lang="en-US"/>
          </a:p>
        </p:txBody>
      </p:sp>
      <p:pic>
        <p:nvPicPr>
          <p:cNvPr id="14" name="Picture 13" descr="A circuit board&#10;&#10;Description automatically generated">
            <a:extLst>
              <a:ext uri="{FF2B5EF4-FFF2-40B4-BE49-F238E27FC236}">
                <a16:creationId xmlns:a16="http://schemas.microsoft.com/office/drawing/2014/main" id="{E4A9F7CD-5F9F-44E0-B716-453BCA0BC6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9" y="2177644"/>
            <a:ext cx="3370089" cy="2246726"/>
          </a:xfrm>
          <a:prstGeom prst="rect">
            <a:avLst/>
          </a:prstGeom>
        </p:spPr>
      </p:pic>
      <p:pic>
        <p:nvPicPr>
          <p:cNvPr id="16" name="Picture 15" descr="A circuit board&#10;&#10;Description automatically generated">
            <a:extLst>
              <a:ext uri="{FF2B5EF4-FFF2-40B4-BE49-F238E27FC236}">
                <a16:creationId xmlns:a16="http://schemas.microsoft.com/office/drawing/2014/main" id="{2E780973-826D-45EA-B4C7-315E61ADFB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6115" y="1235399"/>
            <a:ext cx="4630442" cy="1717428"/>
          </a:xfrm>
          <a:prstGeom prst="rect">
            <a:avLst/>
          </a:prstGeom>
        </p:spPr>
      </p:pic>
      <p:pic>
        <p:nvPicPr>
          <p:cNvPr id="18" name="Picture 17" descr="A close up of a computer&#10;&#10;Description automatically generated">
            <a:extLst>
              <a:ext uri="{FF2B5EF4-FFF2-40B4-BE49-F238E27FC236}">
                <a16:creationId xmlns:a16="http://schemas.microsoft.com/office/drawing/2014/main" id="{BD9578DC-5371-405B-960E-132215508F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00" y="1339456"/>
            <a:ext cx="3733800" cy="1280807"/>
          </a:xfrm>
          <a:prstGeom prst="rect">
            <a:avLst/>
          </a:prstGeom>
        </p:spPr>
      </p:pic>
      <p:pic>
        <p:nvPicPr>
          <p:cNvPr id="19" name="Picture 18">
            <a:extLst>
              <a:ext uri="{FF2B5EF4-FFF2-40B4-BE49-F238E27FC236}">
                <a16:creationId xmlns:a16="http://schemas.microsoft.com/office/drawing/2014/main" id="{AE0C9218-47FC-4948-9A83-4B2141DFDC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6352" y="3247951"/>
            <a:ext cx="4545197" cy="2848201"/>
          </a:xfrm>
          <a:prstGeom prst="rect">
            <a:avLst/>
          </a:prstGeom>
        </p:spPr>
      </p:pic>
      <p:pic>
        <p:nvPicPr>
          <p:cNvPr id="10" name="Picture 9" descr="A close up of a device&#10;&#10;Description automatically generated">
            <a:extLst>
              <a:ext uri="{FF2B5EF4-FFF2-40B4-BE49-F238E27FC236}">
                <a16:creationId xmlns:a16="http://schemas.microsoft.com/office/drawing/2014/main" id="{B6317E69-3F65-4799-ADB1-BE4AAFCF66F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947" y="3862650"/>
            <a:ext cx="3017209" cy="2037536"/>
          </a:xfrm>
          <a:prstGeom prst="rect">
            <a:avLst/>
          </a:prstGeom>
        </p:spPr>
      </p:pic>
      <p:pic>
        <p:nvPicPr>
          <p:cNvPr id="8" name="Picture 7" descr="A circuit board&#10;&#10;Description automatically generated">
            <a:extLst>
              <a:ext uri="{FF2B5EF4-FFF2-40B4-BE49-F238E27FC236}">
                <a16:creationId xmlns:a16="http://schemas.microsoft.com/office/drawing/2014/main" id="{E6765790-1899-4A04-B3B7-06F93CB00F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04271" y="4509264"/>
            <a:ext cx="2412081" cy="1717429"/>
          </a:xfrm>
          <a:prstGeom prst="rect">
            <a:avLst/>
          </a:prstGeom>
        </p:spPr>
      </p:pic>
    </p:spTree>
    <p:extLst>
      <p:ext uri="{BB962C8B-B14F-4D97-AF65-F5344CB8AC3E}">
        <p14:creationId xmlns:p14="http://schemas.microsoft.com/office/powerpoint/2010/main" val="1288329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David’s Background at John Deere</a:t>
            </a:r>
          </a:p>
        </p:txBody>
      </p:sp>
      <p:sp>
        <p:nvSpPr>
          <p:cNvPr id="3" name="Content Placeholder 2"/>
          <p:cNvSpPr>
            <a:spLocks noGrp="1"/>
          </p:cNvSpPr>
          <p:nvPr>
            <p:ph idx="1"/>
          </p:nvPr>
        </p:nvSpPr>
        <p:spPr/>
        <p:txBody>
          <a:bodyPr>
            <a:normAutofit fontScale="77500" lnSpcReduction="20000"/>
          </a:bodyPr>
          <a:lstStyle/>
          <a:p>
            <a:r>
              <a:rPr lang="en-US" dirty="0"/>
              <a:t>1979</a:t>
            </a:r>
          </a:p>
          <a:p>
            <a:pPr lvl="1"/>
            <a:r>
              <a:rPr lang="en-US" dirty="0"/>
              <a:t>Hired into Tractor Electronics</a:t>
            </a:r>
          </a:p>
          <a:p>
            <a:r>
              <a:rPr lang="en-US" dirty="0"/>
              <a:t>Electronic Design</a:t>
            </a:r>
          </a:p>
          <a:p>
            <a:r>
              <a:rPr lang="en-US" dirty="0"/>
              <a:t>Software Development</a:t>
            </a:r>
          </a:p>
          <a:p>
            <a:r>
              <a:rPr lang="en-US" dirty="0"/>
              <a:t>Software Architecture</a:t>
            </a:r>
          </a:p>
          <a:p>
            <a:r>
              <a:rPr lang="en-US" dirty="0"/>
              <a:t>Specialties</a:t>
            </a:r>
          </a:p>
          <a:p>
            <a:pPr lvl="1"/>
            <a:r>
              <a:rPr lang="en-US" dirty="0"/>
              <a:t>Instrument Clusters</a:t>
            </a:r>
          </a:p>
          <a:p>
            <a:pPr lvl="1"/>
            <a:r>
              <a:rPr lang="en-US" dirty="0"/>
              <a:t>Chassis/Body Computer Software</a:t>
            </a:r>
          </a:p>
          <a:p>
            <a:pPr lvl="1"/>
            <a:r>
              <a:rPr lang="en-US" dirty="0"/>
              <a:t>John Deere Operating System</a:t>
            </a:r>
          </a:p>
          <a:p>
            <a:pPr lvl="1"/>
            <a:r>
              <a:rPr lang="en-US" dirty="0"/>
              <a:t>CAN Network</a:t>
            </a:r>
          </a:p>
          <a:p>
            <a:pPr lvl="1"/>
            <a:r>
              <a:rPr lang="en-US" dirty="0"/>
              <a:t>ISOBUS (ISO 11783 Network)</a:t>
            </a:r>
          </a:p>
          <a:p>
            <a:r>
              <a:rPr lang="en-US" dirty="0"/>
              <a:t>More recently</a:t>
            </a:r>
          </a:p>
          <a:p>
            <a:pPr lvl="1"/>
            <a:r>
              <a:rPr lang="en-US" dirty="0"/>
              <a:t>LIN, CAN-FD, Ethernet</a:t>
            </a:r>
          </a:p>
          <a:p>
            <a:pPr lvl="1"/>
            <a:r>
              <a:rPr lang="en-US" dirty="0"/>
              <a:t>Ag Electronics Standards Work</a:t>
            </a:r>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5245C70B-8334-44A3-99A9-5AD06AF66213}" type="slidenum">
              <a:rPr lang="en-US" smtClean="0"/>
              <a:pPr/>
              <a:t>8</a:t>
            </a:fld>
            <a:endParaRPr lang="en-US"/>
          </a:p>
        </p:txBody>
      </p:sp>
    </p:spTree>
    <p:extLst>
      <p:ext uri="{BB962C8B-B14F-4D97-AF65-F5344CB8AC3E}">
        <p14:creationId xmlns:p14="http://schemas.microsoft.com/office/powerpoint/2010/main" val="1615068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a:t>1970s – 1981: No “Electronics”</a:t>
            </a:r>
          </a:p>
        </p:txBody>
      </p:sp>
      <p:sp>
        <p:nvSpPr>
          <p:cNvPr id="12" name="Text Placeholder 11"/>
          <p:cNvSpPr>
            <a:spLocks noGrp="1"/>
          </p:cNvSpPr>
          <p:nvPr>
            <p:ph type="body" sz="half" idx="2"/>
          </p:nvPr>
        </p:nvSpPr>
        <p:spPr/>
        <p:txBody>
          <a:bodyPr>
            <a:normAutofit fontScale="92500" lnSpcReduction="10000"/>
          </a:bodyPr>
          <a:lstStyle/>
          <a:p>
            <a:r>
              <a:rPr lang="en-US" dirty="0"/>
              <a:t>40 Series Tractor</a:t>
            </a:r>
          </a:p>
        </p:txBody>
      </p:sp>
      <p:sp>
        <p:nvSpPr>
          <p:cNvPr id="5" name="Date Placeholder 4"/>
          <p:cNvSpPr>
            <a:spLocks noGrp="1"/>
          </p:cNvSpPr>
          <p:nvPr>
            <p:ph type="dt" sz="half" idx="10"/>
          </p:nvPr>
        </p:nvSpPr>
        <p:spPr/>
        <p:txBody>
          <a:bodyPr/>
          <a:lstStyle/>
          <a:p>
            <a:r>
              <a:rPr lang="en-US"/>
              <a:t>8 Feb 2018</a:t>
            </a:r>
          </a:p>
        </p:txBody>
      </p:sp>
      <p:sp>
        <p:nvSpPr>
          <p:cNvPr id="6" name="Footer Placeholder 5"/>
          <p:cNvSpPr>
            <a:spLocks noGrp="1"/>
          </p:cNvSpPr>
          <p:nvPr>
            <p:ph type="ftr" sz="quarter" idx="11"/>
          </p:nvPr>
        </p:nvSpPr>
        <p:spPr/>
        <p:txBody>
          <a:bodyPr/>
          <a:lstStyle/>
          <a:p>
            <a:r>
              <a:rPr lang="en-US"/>
              <a:t>000.01 - About the Instructor</a:t>
            </a:r>
          </a:p>
        </p:txBody>
      </p:sp>
      <p:sp>
        <p:nvSpPr>
          <p:cNvPr id="7" name="Slide Number Placeholder 6"/>
          <p:cNvSpPr>
            <a:spLocks noGrp="1"/>
          </p:cNvSpPr>
          <p:nvPr>
            <p:ph type="sldNum" sz="quarter" idx="12"/>
          </p:nvPr>
        </p:nvSpPr>
        <p:spPr/>
        <p:txBody>
          <a:bodyPr/>
          <a:lstStyle/>
          <a:p>
            <a:fld id="{5245C70B-8334-44A3-99A9-5AD06AF66213}" type="slidenum">
              <a:rPr lang="en-US" smtClean="0"/>
              <a:pPr/>
              <a:t>9</a:t>
            </a:fld>
            <a:endParaRPr lang="en-US"/>
          </a:p>
        </p:txBody>
      </p:sp>
      <p:pic>
        <p:nvPicPr>
          <p:cNvPr id="15" name="Picture Placeholder 14"/>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a:stretch>
            <a:fillRect/>
          </a:stretch>
        </p:blipFill>
        <p:spPr>
          <a:prstGeom prst="rect">
            <a:avLst/>
          </a:prstGeom>
        </p:spPr>
      </p:pic>
    </p:spTree>
    <p:extLst>
      <p:ext uri="{BB962C8B-B14F-4D97-AF65-F5344CB8AC3E}">
        <p14:creationId xmlns:p14="http://schemas.microsoft.com/office/powerpoint/2010/main" val="4267581616"/>
      </p:ext>
    </p:extLst>
  </p:cSld>
  <p:clrMapOvr>
    <a:masterClrMapping/>
  </p:clrMapOvr>
</p:sld>
</file>

<file path=ppt/theme/theme1.xml><?xml version="1.0" encoding="utf-8"?>
<a:theme xmlns:a="http://schemas.openxmlformats.org/drawingml/2006/main" name="2_100.00 - Template">
  <a:themeElements>
    <a:clrScheme name="John Deere">
      <a:dk1>
        <a:sysClr val="windowText" lastClr="000000"/>
      </a:dk1>
      <a:lt1>
        <a:sysClr val="window" lastClr="FFFFFF"/>
      </a:lt1>
      <a:dk2>
        <a:srgbClr val="367C2B"/>
      </a:dk2>
      <a:lt2>
        <a:srgbClr val="FFDE00"/>
      </a:lt2>
      <a:accent1>
        <a:srgbClr val="367C2B"/>
      </a:accent1>
      <a:accent2>
        <a:srgbClr val="FFDE00"/>
      </a:accent2>
      <a:accent3>
        <a:srgbClr val="333333"/>
      </a:accent3>
      <a:accent4>
        <a:srgbClr val="86B080"/>
      </a:accent4>
      <a:accent5>
        <a:srgbClr val="FFF173"/>
      </a:accent5>
      <a:accent6>
        <a:srgbClr val="CCCCCC"/>
      </a:accent6>
      <a:hlink>
        <a:srgbClr val="367C2B"/>
      </a:hlink>
      <a:folHlink>
        <a:srgbClr val="66666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John Deere">
    <a:dk1>
      <a:sysClr val="windowText" lastClr="000000"/>
    </a:dk1>
    <a:lt1>
      <a:sysClr val="window" lastClr="FFFFFF"/>
    </a:lt1>
    <a:dk2>
      <a:srgbClr val="367C2B"/>
    </a:dk2>
    <a:lt2>
      <a:srgbClr val="FFDE00"/>
    </a:lt2>
    <a:accent1>
      <a:srgbClr val="367C2B"/>
    </a:accent1>
    <a:accent2>
      <a:srgbClr val="FFDE00"/>
    </a:accent2>
    <a:accent3>
      <a:srgbClr val="333333"/>
    </a:accent3>
    <a:accent4>
      <a:srgbClr val="86B080"/>
    </a:accent4>
    <a:accent5>
      <a:srgbClr val="FFF173"/>
    </a:accent5>
    <a:accent6>
      <a:srgbClr val="CCCCCC"/>
    </a:accent6>
    <a:hlink>
      <a:srgbClr val="367C2B"/>
    </a:hlink>
    <a:folHlink>
      <a:srgbClr val="66666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645CD518B6E5044897EB2882B4F273F" ma:contentTypeVersion="0" ma:contentTypeDescription="Create a new document." ma:contentTypeScope="" ma:versionID="33bb8eb83bc71b286d8ae353c0137d43">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9B81C00-AD3B-4257-8D98-5AA21500DE8A}">
  <ds:schemaRefs>
    <ds:schemaRef ds:uri="http://schemas.microsoft.com/sharepoint/v3/contenttype/forms"/>
  </ds:schemaRefs>
</ds:datastoreItem>
</file>

<file path=customXml/itemProps2.xml><?xml version="1.0" encoding="utf-8"?>
<ds:datastoreItem xmlns:ds="http://schemas.openxmlformats.org/officeDocument/2006/customXml" ds:itemID="{9A9300C6-D79B-4F7E-8DEF-1CB8DFB4C530}">
  <ds:schemaRefs>
    <ds:schemaRef ds:uri="http://schemas.microsoft.com/office/2006/metadata/properties"/>
    <ds:schemaRef ds:uri="http://purl.org/dc/dcmitype/"/>
    <ds:schemaRef ds:uri="http://www.w3.org/XML/1998/namespace"/>
    <ds:schemaRef ds:uri="http://schemas.microsoft.com/office/2006/documentManagement/types"/>
    <ds:schemaRef ds:uri="http://purl.org/dc/terms/"/>
    <ds:schemaRef ds:uri="http://purl.org/dc/elements/1.1/"/>
    <ds:schemaRef ds:uri="http://schemas.openxmlformats.org/package/2006/metadata/core-properties"/>
    <ds:schemaRef ds:uri="http://schemas.microsoft.com/office/infopath/2007/PartnerControls"/>
  </ds:schemaRefs>
</ds:datastoreItem>
</file>

<file path=customXml/itemProps3.xml><?xml version="1.0" encoding="utf-8"?>
<ds:datastoreItem xmlns:ds="http://schemas.openxmlformats.org/officeDocument/2006/customXml" ds:itemID="{96B21E75-36DC-4F9E-AD84-C59FC0F9A6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3418</TotalTime>
  <Words>4978</Words>
  <Application>Microsoft Office PowerPoint</Application>
  <PresentationFormat>On-screen Show (4:3)</PresentationFormat>
  <Paragraphs>472</Paragraphs>
  <Slides>36</Slides>
  <Notes>28</Notes>
  <HiddenSlides>3</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2" baseType="lpstr">
      <vt:lpstr>Arial</vt:lpstr>
      <vt:lpstr>Calibri</vt:lpstr>
      <vt:lpstr>Times New Roman</vt:lpstr>
      <vt:lpstr>Verdana</vt:lpstr>
      <vt:lpstr>2_100.00 - Template</vt:lpstr>
      <vt:lpstr>Visio</vt:lpstr>
      <vt:lpstr>000.01  Who is the Instructor</vt:lpstr>
      <vt:lpstr>Who is David Smart?</vt:lpstr>
      <vt:lpstr>Who is David Smart?</vt:lpstr>
      <vt:lpstr>Hands-on [Age ~8 to ~12]</vt:lpstr>
      <vt:lpstr>1974 Microprocessor – i8008</vt:lpstr>
      <vt:lpstr>Who is David Smart?</vt:lpstr>
      <vt:lpstr>Electronic Hobby</vt:lpstr>
      <vt:lpstr>David’s Background at John Deere</vt:lpstr>
      <vt:lpstr>1970s – 1981: No “Electronics”</vt:lpstr>
      <vt:lpstr>~1980: Development Tools</vt:lpstr>
      <vt:lpstr>1982: SMU and Digital Tachometer</vt:lpstr>
      <vt:lpstr>~1983: Development Tools</vt:lpstr>
      <vt:lpstr>1983: Digital Tachometer with Clock</vt:lpstr>
      <vt:lpstr>~1985: Performance Monitor</vt:lpstr>
      <vt:lpstr>1988: IntelliTrak (First “Network” in production)</vt:lpstr>
      <vt:lpstr>~1988: If Marketing knew then what we know now …</vt:lpstr>
      <vt:lpstr>~1988: IntelliTrak (First Factory Programming)</vt:lpstr>
      <vt:lpstr>~1992: Digital Tachometer (First 100% “C” Code)</vt:lpstr>
      <vt:lpstr>~1992/3: Analog Tachometer</vt:lpstr>
      <vt:lpstr>~1993 Performance Monitor</vt:lpstr>
      <vt:lpstr>~25 Years Later</vt:lpstr>
      <vt:lpstr>~1995: Chassis Computer (First Factory Programmable ECU)</vt:lpstr>
      <vt:lpstr>~1995: John Deere Operating System</vt:lpstr>
      <vt:lpstr>JD/OS Factoids</vt:lpstr>
      <vt:lpstr>~1997: Software Development Process &amp; Coding Convention</vt:lpstr>
      <vt:lpstr>~2001: Virtual Terminal</vt:lpstr>
      <vt:lpstr>2008: Tractor Update 2008</vt:lpstr>
      <vt:lpstr>~2010 and since: Enterprise Electronics Group</vt:lpstr>
      <vt:lpstr>2018 – </vt:lpstr>
      <vt:lpstr>Final Note</vt:lpstr>
      <vt:lpstr>If I Left Enough Time</vt:lpstr>
      <vt:lpstr>2020</vt:lpstr>
      <vt:lpstr>Post-Retirement</vt:lpstr>
      <vt:lpstr>HSI – High Speed ISOBUS</vt:lpstr>
      <vt:lpstr>HSI – High Speed Interconnect</vt:lpstr>
      <vt:lpstr>HSI – Protocol Map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108.00 - CAN-centric Tools</dc:title>
  <dc:creator>Smart David C</dc:creator>
  <cp:keywords>10 minutes</cp:keywords>
  <cp:lastModifiedBy>David Smart</cp:lastModifiedBy>
  <cp:revision>154</cp:revision>
  <dcterms:created xsi:type="dcterms:W3CDTF">2006-08-16T00:00:00Z</dcterms:created>
  <dcterms:modified xsi:type="dcterms:W3CDTF">2024-06-10T20:03:21Z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0x010100F645CD518B6E5044897EB2882B4F273F</vt:lpwstr>
  </property>
</Properties>
</file>